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334" r:id="rId2"/>
    <p:sldId id="336" r:id="rId3"/>
    <p:sldId id="342" r:id="rId4"/>
    <p:sldId id="335" r:id="rId5"/>
    <p:sldId id="296" r:id="rId6"/>
    <p:sldId id="297" r:id="rId7"/>
    <p:sldId id="338" r:id="rId8"/>
    <p:sldId id="337" r:id="rId9"/>
    <p:sldId id="345" r:id="rId10"/>
    <p:sldId id="339" r:id="rId11"/>
    <p:sldId id="298" r:id="rId12"/>
    <p:sldId id="300" r:id="rId13"/>
    <p:sldId id="301" r:id="rId14"/>
    <p:sldId id="302" r:id="rId15"/>
    <p:sldId id="308" r:id="rId16"/>
    <p:sldId id="262" r:id="rId17"/>
    <p:sldId id="340" r:id="rId18"/>
    <p:sldId id="341" r:id="rId19"/>
    <p:sldId id="343" r:id="rId20"/>
    <p:sldId id="344" r:id="rId21"/>
    <p:sldId id="346"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75"/>
    <p:restoredTop sz="87424"/>
  </p:normalViewPr>
  <p:slideViewPr>
    <p:cSldViewPr snapToGrid="0" snapToObjects="1">
      <p:cViewPr varScale="1">
        <p:scale>
          <a:sx n="110" d="100"/>
          <a:sy n="110" d="100"/>
        </p:scale>
        <p:origin x="17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txc065/Downloads/RLadies_R_for_Beginners-master/CS_Demograph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txc065/Downloads/RLadies_R_for_Beginners-master/STEM_Careers_F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a:t>Number of Computer Science Jobs Held in 2017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Female</c:v>
                </c:pt>
              </c:strCache>
            </c:strRef>
          </c:tx>
          <c:spPr>
            <a:solidFill>
              <a:schemeClr val="accent1"/>
            </a:solidFill>
            <a:ln>
              <a:noFill/>
            </a:ln>
            <a:effectLst/>
          </c:spPr>
          <c:invertIfNegative val="0"/>
          <c:cat>
            <c:strRef>
              <c:f>Sheet1!$A$2:$A$8</c:f>
              <c:strCache>
                <c:ptCount val="7"/>
                <c:pt idx="0">
                  <c:v>Hispanic_or_Latino</c:v>
                </c:pt>
                <c:pt idx="1">
                  <c:v>American_Indian_or_Alaska_Native</c:v>
                </c:pt>
                <c:pt idx="2">
                  <c:v>Asian</c:v>
                </c:pt>
                <c:pt idx="3">
                  <c:v>Black_or_African_American</c:v>
                </c:pt>
                <c:pt idx="4">
                  <c:v>Native_Hawaiian_or_Other_Pacific_Islander</c:v>
                </c:pt>
                <c:pt idx="5">
                  <c:v>White</c:v>
                </c:pt>
                <c:pt idx="6">
                  <c:v>More_than_one_race</c:v>
                </c:pt>
              </c:strCache>
            </c:strRef>
          </c:cat>
          <c:val>
            <c:numRef>
              <c:f>Sheet1!$B$2:$B$8</c:f>
              <c:numCache>
                <c:formatCode>General</c:formatCode>
                <c:ptCount val="7"/>
                <c:pt idx="0">
                  <c:v>46250</c:v>
                </c:pt>
                <c:pt idx="1">
                  <c:v>1000</c:v>
                </c:pt>
                <c:pt idx="2">
                  <c:v>197000</c:v>
                </c:pt>
                <c:pt idx="3">
                  <c:v>56250</c:v>
                </c:pt>
                <c:pt idx="4">
                  <c:v>2750</c:v>
                </c:pt>
                <c:pt idx="5">
                  <c:v>466500</c:v>
                </c:pt>
                <c:pt idx="6">
                  <c:v>12250</c:v>
                </c:pt>
              </c:numCache>
            </c:numRef>
          </c:val>
          <c:extLst>
            <c:ext xmlns:c16="http://schemas.microsoft.com/office/drawing/2014/chart" uri="{C3380CC4-5D6E-409C-BE32-E72D297353CC}">
              <c16:uniqueId val="{00000000-5D56-9940-A74B-A91BAE1F6973}"/>
            </c:ext>
          </c:extLst>
        </c:ser>
        <c:ser>
          <c:idx val="1"/>
          <c:order val="1"/>
          <c:tx>
            <c:strRef>
              <c:f>Sheet1!$C$1</c:f>
              <c:strCache>
                <c:ptCount val="1"/>
                <c:pt idx="0">
                  <c:v>Male</c:v>
                </c:pt>
              </c:strCache>
            </c:strRef>
          </c:tx>
          <c:spPr>
            <a:solidFill>
              <a:schemeClr val="accent2"/>
            </a:solidFill>
            <a:ln>
              <a:noFill/>
            </a:ln>
            <a:effectLst/>
          </c:spPr>
          <c:invertIfNegative val="0"/>
          <c:cat>
            <c:strRef>
              <c:f>Sheet1!$A$2:$A$8</c:f>
              <c:strCache>
                <c:ptCount val="7"/>
                <c:pt idx="0">
                  <c:v>Hispanic_or_Latino</c:v>
                </c:pt>
                <c:pt idx="1">
                  <c:v>American_Indian_or_Alaska_Native</c:v>
                </c:pt>
                <c:pt idx="2">
                  <c:v>Asian</c:v>
                </c:pt>
                <c:pt idx="3">
                  <c:v>Black_or_African_American</c:v>
                </c:pt>
                <c:pt idx="4">
                  <c:v>Native_Hawaiian_or_Other_Pacific_Islander</c:v>
                </c:pt>
                <c:pt idx="5">
                  <c:v>White</c:v>
                </c:pt>
                <c:pt idx="6">
                  <c:v>More_than_one_race</c:v>
                </c:pt>
              </c:strCache>
            </c:strRef>
          </c:cat>
          <c:val>
            <c:numRef>
              <c:f>Sheet1!$C$2:$C$8</c:f>
              <c:numCache>
                <c:formatCode>General</c:formatCode>
                <c:ptCount val="7"/>
                <c:pt idx="0">
                  <c:v>138750</c:v>
                </c:pt>
                <c:pt idx="1">
                  <c:v>3000</c:v>
                </c:pt>
                <c:pt idx="2">
                  <c:v>591000</c:v>
                </c:pt>
                <c:pt idx="3">
                  <c:v>168750</c:v>
                </c:pt>
                <c:pt idx="4">
                  <c:v>8250</c:v>
                </c:pt>
                <c:pt idx="5">
                  <c:v>1399500</c:v>
                </c:pt>
                <c:pt idx="6">
                  <c:v>36750</c:v>
                </c:pt>
              </c:numCache>
            </c:numRef>
          </c:val>
          <c:extLst>
            <c:ext xmlns:c16="http://schemas.microsoft.com/office/drawing/2014/chart" uri="{C3380CC4-5D6E-409C-BE32-E72D297353CC}">
              <c16:uniqueId val="{00000001-5D56-9940-A74B-A91BAE1F6973}"/>
            </c:ext>
          </c:extLst>
        </c:ser>
        <c:dLbls>
          <c:showLegendKey val="0"/>
          <c:showVal val="0"/>
          <c:showCatName val="0"/>
          <c:showSerName val="0"/>
          <c:showPercent val="0"/>
          <c:showBubbleSize val="0"/>
        </c:dLbls>
        <c:gapWidth val="219"/>
        <c:overlap val="-27"/>
        <c:axId val="572615920"/>
        <c:axId val="575541728"/>
      </c:barChart>
      <c:catAx>
        <c:axId val="572615920"/>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Ethnicity/Race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crossAx val="575541728"/>
        <c:crosses val="autoZero"/>
        <c:auto val="1"/>
        <c:lblAlgn val="ctr"/>
        <c:lblOffset val="100"/>
        <c:noMultiLvlLbl val="0"/>
      </c:catAx>
      <c:valAx>
        <c:axId val="575541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72615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a:t>Number of Females and Males in STEM Careers 2017</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Female</c:v>
                </c:pt>
              </c:strCache>
            </c:strRef>
          </c:tx>
          <c:spPr>
            <a:solidFill>
              <a:schemeClr val="accent1"/>
            </a:solidFill>
            <a:ln>
              <a:noFill/>
            </a:ln>
            <a:effectLst/>
          </c:spPr>
          <c:invertIfNegative val="0"/>
          <c:cat>
            <c:strRef>
              <c:f>Sheet1!$A$2:$A$9</c:f>
              <c:strCache>
                <c:ptCount val="7"/>
                <c:pt idx="0">
                  <c:v>Biological_or_Life_scientist</c:v>
                </c:pt>
                <c:pt idx="1">
                  <c:v>Computer_and_information_scientist</c:v>
                </c:pt>
                <c:pt idx="2">
                  <c:v>Mathematical_scientist</c:v>
                </c:pt>
                <c:pt idx="3">
                  <c:v>Physical_scientist</c:v>
                </c:pt>
                <c:pt idx="4">
                  <c:v>Psychologist</c:v>
                </c:pt>
                <c:pt idx="5">
                  <c:v>Social_scientist</c:v>
                </c:pt>
                <c:pt idx="6">
                  <c:v>Engineering_occupations</c:v>
                </c:pt>
              </c:strCache>
            </c:strRef>
          </c:cat>
          <c:val>
            <c:numRef>
              <c:f>Sheet1!$B$2:$B$9</c:f>
              <c:numCache>
                <c:formatCode>General</c:formatCode>
                <c:ptCount val="8"/>
                <c:pt idx="0">
                  <c:v>292000</c:v>
                </c:pt>
                <c:pt idx="1">
                  <c:v>796000</c:v>
                </c:pt>
                <c:pt idx="2">
                  <c:v>123000</c:v>
                </c:pt>
                <c:pt idx="3">
                  <c:v>107000</c:v>
                </c:pt>
                <c:pt idx="4">
                  <c:v>173000</c:v>
                </c:pt>
                <c:pt idx="5">
                  <c:v>206000</c:v>
                </c:pt>
                <c:pt idx="6">
                  <c:v>269000</c:v>
                </c:pt>
              </c:numCache>
            </c:numRef>
          </c:val>
          <c:extLst>
            <c:ext xmlns:c16="http://schemas.microsoft.com/office/drawing/2014/chart" uri="{C3380CC4-5D6E-409C-BE32-E72D297353CC}">
              <c16:uniqueId val="{00000000-FCEF-4E41-ACD0-513A73F2C4BE}"/>
            </c:ext>
          </c:extLst>
        </c:ser>
        <c:ser>
          <c:idx val="1"/>
          <c:order val="1"/>
          <c:tx>
            <c:strRef>
              <c:f>Sheet1!$C$1</c:f>
              <c:strCache>
                <c:ptCount val="1"/>
                <c:pt idx="0">
                  <c:v>Male</c:v>
                </c:pt>
              </c:strCache>
            </c:strRef>
          </c:tx>
          <c:spPr>
            <a:solidFill>
              <a:schemeClr val="accent2"/>
            </a:solidFill>
            <a:ln>
              <a:noFill/>
            </a:ln>
            <a:effectLst/>
          </c:spPr>
          <c:invertIfNegative val="0"/>
          <c:cat>
            <c:strRef>
              <c:f>Sheet1!$A$2:$A$9</c:f>
              <c:strCache>
                <c:ptCount val="7"/>
                <c:pt idx="0">
                  <c:v>Biological_or_Life_scientist</c:v>
                </c:pt>
                <c:pt idx="1">
                  <c:v>Computer_and_information_scientist</c:v>
                </c:pt>
                <c:pt idx="2">
                  <c:v>Mathematical_scientist</c:v>
                </c:pt>
                <c:pt idx="3">
                  <c:v>Physical_scientist</c:v>
                </c:pt>
                <c:pt idx="4">
                  <c:v>Psychologist</c:v>
                </c:pt>
                <c:pt idx="5">
                  <c:v>Social_scientist</c:v>
                </c:pt>
                <c:pt idx="6">
                  <c:v>Engineering_occupations</c:v>
                </c:pt>
              </c:strCache>
            </c:strRef>
          </c:cat>
          <c:val>
            <c:numRef>
              <c:f>Sheet1!$C$2:$C$9</c:f>
              <c:numCache>
                <c:formatCode>General</c:formatCode>
                <c:ptCount val="8"/>
                <c:pt idx="0">
                  <c:v>319000</c:v>
                </c:pt>
                <c:pt idx="1">
                  <c:v>2332000</c:v>
                </c:pt>
                <c:pt idx="2">
                  <c:v>168000</c:v>
                </c:pt>
                <c:pt idx="3">
                  <c:v>259000</c:v>
                </c:pt>
                <c:pt idx="4">
                  <c:v>77000</c:v>
                </c:pt>
                <c:pt idx="5">
                  <c:v>190000</c:v>
                </c:pt>
                <c:pt idx="6">
                  <c:v>1459000</c:v>
                </c:pt>
              </c:numCache>
            </c:numRef>
          </c:val>
          <c:extLst>
            <c:ext xmlns:c16="http://schemas.microsoft.com/office/drawing/2014/chart" uri="{C3380CC4-5D6E-409C-BE32-E72D297353CC}">
              <c16:uniqueId val="{00000001-FCEF-4E41-ACD0-513A73F2C4BE}"/>
            </c:ext>
          </c:extLst>
        </c:ser>
        <c:dLbls>
          <c:showLegendKey val="0"/>
          <c:showVal val="0"/>
          <c:showCatName val="0"/>
          <c:showSerName val="0"/>
          <c:showPercent val="0"/>
          <c:showBubbleSize val="0"/>
        </c:dLbls>
        <c:gapWidth val="219"/>
        <c:overlap val="-27"/>
        <c:axId val="602647008"/>
        <c:axId val="622861248"/>
      </c:barChart>
      <c:catAx>
        <c:axId val="60264700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STEM Career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crossAx val="622861248"/>
        <c:crosses val="autoZero"/>
        <c:auto val="1"/>
        <c:lblAlgn val="ctr"/>
        <c:lblOffset val="100"/>
        <c:noMultiLvlLbl val="0"/>
      </c:catAx>
      <c:valAx>
        <c:axId val="62286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Number of People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0264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BC789-CD5C-654F-AD7D-EEA398A20CEF}" type="datetimeFigureOut">
              <a:rPr lang="en-US" smtClean="0"/>
              <a:t>6/9/20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6185F-56A8-804F-8DC4-31FCE4979288}" type="slidenum">
              <a:rPr lang="en-US" smtClean="0"/>
              <a:t>‹#›</a:t>
            </a:fld>
            <a:endParaRPr lang="en-US"/>
          </a:p>
        </p:txBody>
      </p:sp>
    </p:spTree>
    <p:extLst>
      <p:ext uri="{BB962C8B-B14F-4D97-AF65-F5344CB8AC3E}">
        <p14:creationId xmlns:p14="http://schemas.microsoft.com/office/powerpoint/2010/main" val="1821127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little introduction about me, I’m a PhD student at Thomas Jefferson University in the Genetics, Genomics, and Cancer Biology where I use both wet lab research and computational research to study small molecules in our cells that contribute to cancer. And like our last speaker I had no coding background before I started in my lab in 2015. If I could learn this so can you!</a:t>
            </a:r>
          </a:p>
        </p:txBody>
      </p:sp>
      <p:sp>
        <p:nvSpPr>
          <p:cNvPr id="4" name="Slide Number Placeholder 3"/>
          <p:cNvSpPr>
            <a:spLocks noGrp="1"/>
          </p:cNvSpPr>
          <p:nvPr>
            <p:ph type="sldNum" sz="quarter" idx="5"/>
          </p:nvPr>
        </p:nvSpPr>
        <p:spPr/>
        <p:txBody>
          <a:bodyPr/>
          <a:lstStyle/>
          <a:p>
            <a:fld id="{CFD6185F-56A8-804F-8DC4-31FCE4979288}" type="slidenum">
              <a:rPr lang="en-US" smtClean="0"/>
              <a:t>2</a:t>
            </a:fld>
            <a:endParaRPr lang="en-US"/>
          </a:p>
        </p:txBody>
      </p:sp>
    </p:spTree>
    <p:extLst>
      <p:ext uri="{BB962C8B-B14F-4D97-AF65-F5344CB8AC3E}">
        <p14:creationId xmlns:p14="http://schemas.microsoft.com/office/powerpoint/2010/main" val="1244590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a:t>
            </a:r>
            <a:r>
              <a:rPr lang="en-US" baseline="0" dirty="0"/>
              <a:t> we can ask some what are some examples of data types</a:t>
            </a:r>
            <a:endParaRPr lang="en-US" dirty="0"/>
          </a:p>
        </p:txBody>
      </p:sp>
      <p:sp>
        <p:nvSpPr>
          <p:cNvPr id="4" name="Slide Number Placeholder 3"/>
          <p:cNvSpPr>
            <a:spLocks noGrp="1"/>
          </p:cNvSpPr>
          <p:nvPr>
            <p:ph type="sldNum" sz="quarter" idx="10"/>
          </p:nvPr>
        </p:nvSpPr>
        <p:spPr/>
        <p:txBody>
          <a:bodyPr/>
          <a:lstStyle/>
          <a:p>
            <a:fld id="{CFD6185F-56A8-804F-8DC4-31FCE4979288}" type="slidenum">
              <a:rPr lang="en-US" smtClean="0"/>
              <a:t>14</a:t>
            </a:fld>
            <a:endParaRPr lang="en-US"/>
          </a:p>
        </p:txBody>
      </p:sp>
    </p:spTree>
    <p:extLst>
      <p:ext uri="{BB962C8B-B14F-4D97-AF65-F5344CB8AC3E}">
        <p14:creationId xmlns:p14="http://schemas.microsoft.com/office/powerpoint/2010/main" val="2650822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Rogan starts talking</a:t>
            </a:r>
            <a:r>
              <a:rPr lang="en-US" baseline="0" dirty="0"/>
              <a:t> about different data types with students. Rogan will teach students to work with variables.</a:t>
            </a:r>
            <a:endParaRPr lang="en-US" dirty="0"/>
          </a:p>
        </p:txBody>
      </p:sp>
      <p:sp>
        <p:nvSpPr>
          <p:cNvPr id="4" name="Slide Number Placeholder 3"/>
          <p:cNvSpPr>
            <a:spLocks noGrp="1"/>
          </p:cNvSpPr>
          <p:nvPr>
            <p:ph type="sldNum" sz="quarter" idx="10"/>
          </p:nvPr>
        </p:nvSpPr>
        <p:spPr/>
        <p:txBody>
          <a:bodyPr/>
          <a:lstStyle/>
          <a:p>
            <a:fld id="{CFD6185F-56A8-804F-8DC4-31FCE4979288}" type="slidenum">
              <a:rPr lang="en-US" smtClean="0"/>
              <a:t>15</a:t>
            </a:fld>
            <a:endParaRPr lang="en-US"/>
          </a:p>
        </p:txBody>
      </p:sp>
    </p:spTree>
    <p:extLst>
      <p:ext uri="{BB962C8B-B14F-4D97-AF65-F5344CB8AC3E}">
        <p14:creationId xmlns:p14="http://schemas.microsoft.com/office/powerpoint/2010/main" val="530605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17</a:t>
            </a:fld>
            <a:endParaRPr lang="en-US"/>
          </a:p>
        </p:txBody>
      </p:sp>
    </p:spTree>
    <p:extLst>
      <p:ext uri="{BB962C8B-B14F-4D97-AF65-F5344CB8AC3E}">
        <p14:creationId xmlns:p14="http://schemas.microsoft.com/office/powerpoint/2010/main" val="882359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18</a:t>
            </a:fld>
            <a:endParaRPr lang="en-US"/>
          </a:p>
        </p:txBody>
      </p:sp>
    </p:spTree>
    <p:extLst>
      <p:ext uri="{BB962C8B-B14F-4D97-AF65-F5344CB8AC3E}">
        <p14:creationId xmlns:p14="http://schemas.microsoft.com/office/powerpoint/2010/main" val="112463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want to take a moment to recognize those who have died at the hands of racism and police violence. The </a:t>
            </a:r>
            <a:r>
              <a:rPr lang="en-US" dirty="0" err="1"/>
              <a:t>Rladies</a:t>
            </a:r>
            <a:r>
              <a:rPr lang="en-US" dirty="0"/>
              <a:t> Global released a statement of solidarity with the #BlackLivesMatter Movement which Alice covered earlier in this talk. In an effort to increase my understanding of the representation in the STEM especially computer science field, today we are going to use datasets from the Women, Minorities, and Persons with Disabilities in Science and Engineering 2019 Report. </a:t>
            </a:r>
          </a:p>
        </p:txBody>
      </p:sp>
      <p:sp>
        <p:nvSpPr>
          <p:cNvPr id="4" name="Slide Number Placeholder 3"/>
          <p:cNvSpPr>
            <a:spLocks noGrp="1"/>
          </p:cNvSpPr>
          <p:nvPr>
            <p:ph type="sldNum" sz="quarter" idx="5"/>
          </p:nvPr>
        </p:nvSpPr>
        <p:spPr/>
        <p:txBody>
          <a:bodyPr/>
          <a:lstStyle/>
          <a:p>
            <a:fld id="{CFD6185F-56A8-804F-8DC4-31FCE4979288}" type="slidenum">
              <a:rPr lang="en-US" smtClean="0"/>
              <a:t>3</a:t>
            </a:fld>
            <a:endParaRPr lang="en-US"/>
          </a:p>
        </p:txBody>
      </p:sp>
    </p:spTree>
    <p:extLst>
      <p:ext uri="{BB962C8B-B14F-4D97-AF65-F5344CB8AC3E}">
        <p14:creationId xmlns:p14="http://schemas.microsoft.com/office/powerpoint/2010/main" val="3516797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use excel to plot the datasets we will be using today to show the gender and race/ethnicity in STEM Careers and Computer Science, </a:t>
            </a:r>
          </a:p>
        </p:txBody>
      </p:sp>
      <p:sp>
        <p:nvSpPr>
          <p:cNvPr id="4" name="Slide Number Placeholder 3"/>
          <p:cNvSpPr>
            <a:spLocks noGrp="1"/>
          </p:cNvSpPr>
          <p:nvPr>
            <p:ph type="sldNum" sz="quarter" idx="5"/>
          </p:nvPr>
        </p:nvSpPr>
        <p:spPr/>
        <p:txBody>
          <a:bodyPr/>
          <a:lstStyle/>
          <a:p>
            <a:fld id="{CFD6185F-56A8-804F-8DC4-31FCE4979288}" type="slidenum">
              <a:rPr lang="en-US" smtClean="0"/>
              <a:t>4</a:t>
            </a:fld>
            <a:endParaRPr lang="en-US"/>
          </a:p>
        </p:txBody>
      </p:sp>
    </p:spTree>
    <p:extLst>
      <p:ext uri="{BB962C8B-B14F-4D97-AF65-F5344CB8AC3E}">
        <p14:creationId xmlns:p14="http://schemas.microsoft.com/office/powerpoint/2010/main" val="4190267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6</a:t>
            </a:fld>
            <a:endParaRPr lang="en-US"/>
          </a:p>
        </p:txBody>
      </p:sp>
    </p:spTree>
    <p:extLst>
      <p:ext uri="{BB962C8B-B14F-4D97-AF65-F5344CB8AC3E}">
        <p14:creationId xmlns:p14="http://schemas.microsoft.com/office/powerpoint/2010/main" val="2507632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7</a:t>
            </a:fld>
            <a:endParaRPr lang="en-US"/>
          </a:p>
        </p:txBody>
      </p:sp>
    </p:spTree>
    <p:extLst>
      <p:ext uri="{BB962C8B-B14F-4D97-AF65-F5344CB8AC3E}">
        <p14:creationId xmlns:p14="http://schemas.microsoft.com/office/powerpoint/2010/main" val="171761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8</a:t>
            </a:fld>
            <a:endParaRPr lang="en-US"/>
          </a:p>
        </p:txBody>
      </p:sp>
    </p:spTree>
    <p:extLst>
      <p:ext uri="{BB962C8B-B14F-4D97-AF65-F5344CB8AC3E}">
        <p14:creationId xmlns:p14="http://schemas.microsoft.com/office/powerpoint/2010/main" val="240648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D6185F-56A8-804F-8DC4-31FCE4979288}" type="slidenum">
              <a:rPr lang="en-US" smtClean="0"/>
              <a:t>9</a:t>
            </a:fld>
            <a:endParaRPr lang="en-US"/>
          </a:p>
        </p:txBody>
      </p:sp>
    </p:spTree>
    <p:extLst>
      <p:ext uri="{BB962C8B-B14F-4D97-AF65-F5344CB8AC3E}">
        <p14:creationId xmlns:p14="http://schemas.microsoft.com/office/powerpoint/2010/main" val="410497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an expert</a:t>
            </a:r>
          </a:p>
        </p:txBody>
      </p:sp>
      <p:sp>
        <p:nvSpPr>
          <p:cNvPr id="4" name="Slide Number Placeholder 3"/>
          <p:cNvSpPr>
            <a:spLocks noGrp="1"/>
          </p:cNvSpPr>
          <p:nvPr>
            <p:ph type="sldNum" sz="quarter" idx="5"/>
          </p:nvPr>
        </p:nvSpPr>
        <p:spPr/>
        <p:txBody>
          <a:bodyPr/>
          <a:lstStyle/>
          <a:p>
            <a:fld id="{CFD6185F-56A8-804F-8DC4-31FCE4979288}" type="slidenum">
              <a:rPr lang="en-US" smtClean="0"/>
              <a:t>10</a:t>
            </a:fld>
            <a:endParaRPr lang="en-US"/>
          </a:p>
        </p:txBody>
      </p:sp>
    </p:spTree>
    <p:extLst>
      <p:ext uri="{BB962C8B-B14F-4D97-AF65-F5344CB8AC3E}">
        <p14:creationId xmlns:p14="http://schemas.microsoft.com/office/powerpoint/2010/main" val="418035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what variable type 10 and “Panda” are</a:t>
            </a:r>
          </a:p>
        </p:txBody>
      </p:sp>
      <p:sp>
        <p:nvSpPr>
          <p:cNvPr id="4" name="Slide Number Placeholder 3"/>
          <p:cNvSpPr>
            <a:spLocks noGrp="1"/>
          </p:cNvSpPr>
          <p:nvPr>
            <p:ph type="sldNum" sz="quarter" idx="10"/>
          </p:nvPr>
        </p:nvSpPr>
        <p:spPr/>
        <p:txBody>
          <a:bodyPr/>
          <a:lstStyle/>
          <a:p>
            <a:fld id="{CFD6185F-56A8-804F-8DC4-31FCE4979288}" type="slidenum">
              <a:rPr lang="en-US" smtClean="0"/>
              <a:t>12</a:t>
            </a:fld>
            <a:endParaRPr lang="en-US"/>
          </a:p>
        </p:txBody>
      </p:sp>
    </p:spTree>
    <p:extLst>
      <p:ext uri="{BB962C8B-B14F-4D97-AF65-F5344CB8AC3E}">
        <p14:creationId xmlns:p14="http://schemas.microsoft.com/office/powerpoint/2010/main" val="3548840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D8746E6-BD2A-5146-B272-D5622841A9D9}" type="datetimeFigureOut">
              <a:rPr lang="en-US" smtClean="0"/>
              <a:t>6/9/20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51971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746E6-BD2A-5146-B272-D5622841A9D9}" type="datetimeFigureOut">
              <a:rPr lang="en-US" smtClean="0"/>
              <a:t>6/9/20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1283180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746E6-BD2A-5146-B272-D5622841A9D9}" type="datetimeFigureOut">
              <a:rPr lang="en-US" smtClean="0"/>
              <a:t>6/9/20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138784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746E6-BD2A-5146-B272-D5622841A9D9}" type="datetimeFigureOut">
              <a:rPr lang="en-US" smtClean="0"/>
              <a:t>6/9/20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1108585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8746E6-BD2A-5146-B272-D5622841A9D9}" type="datetimeFigureOut">
              <a:rPr lang="en-US" smtClean="0"/>
              <a:t>6/9/20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425183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D8746E6-BD2A-5146-B272-D5622841A9D9}" type="datetimeFigureOut">
              <a:rPr lang="en-US" smtClean="0"/>
              <a:t>6/9/20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138599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D8746E6-BD2A-5146-B272-D5622841A9D9}" type="datetimeFigureOut">
              <a:rPr lang="en-US" smtClean="0"/>
              <a:t>6/9/20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73708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D8746E6-BD2A-5146-B272-D5622841A9D9}" type="datetimeFigureOut">
              <a:rPr lang="en-US" smtClean="0"/>
              <a:t>6/9/20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1460069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746E6-BD2A-5146-B272-D5622841A9D9}" type="datetimeFigureOut">
              <a:rPr lang="en-US" smtClean="0"/>
              <a:t>6/9/20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9537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8746E6-BD2A-5146-B272-D5622841A9D9}" type="datetimeFigureOut">
              <a:rPr lang="en-US" smtClean="0"/>
              <a:t>6/9/20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972539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8746E6-BD2A-5146-B272-D5622841A9D9}" type="datetimeFigureOut">
              <a:rPr lang="en-US" smtClean="0"/>
              <a:t>6/9/20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C0D03A-9275-2D49-A9F8-EA4BD5C7B723}" type="slidenum">
              <a:rPr lang="en-US" smtClean="0"/>
              <a:t>‹#›</a:t>
            </a:fld>
            <a:endParaRPr lang="en-US"/>
          </a:p>
        </p:txBody>
      </p:sp>
    </p:spTree>
    <p:extLst>
      <p:ext uri="{BB962C8B-B14F-4D97-AF65-F5344CB8AC3E}">
        <p14:creationId xmlns:p14="http://schemas.microsoft.com/office/powerpoint/2010/main" val="966297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746E6-BD2A-5146-B272-D5622841A9D9}" type="datetimeFigureOut">
              <a:rPr lang="en-US" smtClean="0"/>
              <a:t>6/9/20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C0D03A-9275-2D49-A9F8-EA4BD5C7B723}" type="slidenum">
              <a:rPr lang="en-US" smtClean="0"/>
              <a:t>‹#›</a:t>
            </a:fld>
            <a:endParaRPr lang="en-US"/>
          </a:p>
        </p:txBody>
      </p:sp>
    </p:spTree>
    <p:extLst>
      <p:ext uri="{BB962C8B-B14F-4D97-AF65-F5344CB8AC3E}">
        <p14:creationId xmlns:p14="http://schemas.microsoft.com/office/powerpoint/2010/main" val="1214770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colorbrewer2.org/" TargetMode="External"/><Relationship Id="rId2" Type="http://schemas.openxmlformats.org/officeDocument/2006/relationships/image" Target="../media/image14.emf"/><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lorbrewer2.org/" TargetMode="Externa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21.xml.rels><?xml version="1.0" encoding="UTF-8" standalone="yes"?>
<Relationships xmlns="http://schemas.openxmlformats.org/package/2006/relationships"><Relationship Id="rId2" Type="http://schemas.openxmlformats.org/officeDocument/2006/relationships/hyperlink" Target="https://ncses.nsf.gov/pubs/nsf19304/dat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ncses.nsf.gov/pubs/nsf19304/data"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ldayscientess/RLadies_R_for_Beginner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2B5E3-9C74-EB4A-9581-A98BF8F05377}"/>
              </a:ext>
            </a:extLst>
          </p:cNvPr>
          <p:cNvPicPr>
            <a:picLocks noChangeAspect="1"/>
          </p:cNvPicPr>
          <p:nvPr/>
        </p:nvPicPr>
        <p:blipFill rotWithShape="1">
          <a:blip r:embed="rId2"/>
          <a:srcRect b="11497"/>
          <a:stretch/>
        </p:blipFill>
        <p:spPr>
          <a:xfrm>
            <a:off x="2667000" y="331307"/>
            <a:ext cx="6858000" cy="6069494"/>
          </a:xfrm>
          <a:prstGeom prst="rect">
            <a:avLst/>
          </a:prstGeom>
        </p:spPr>
      </p:pic>
      <p:sp>
        <p:nvSpPr>
          <p:cNvPr id="4" name="TextBox 3">
            <a:extLst>
              <a:ext uri="{FF2B5EF4-FFF2-40B4-BE49-F238E27FC236}">
                <a16:creationId xmlns:a16="http://schemas.microsoft.com/office/drawing/2014/main" id="{0D6B91CD-0469-2946-BBA4-CB2DBBC97EBE}"/>
              </a:ext>
            </a:extLst>
          </p:cNvPr>
          <p:cNvSpPr txBox="1"/>
          <p:nvPr/>
        </p:nvSpPr>
        <p:spPr>
          <a:xfrm>
            <a:off x="3330659" y="0"/>
            <a:ext cx="5530681" cy="1015663"/>
          </a:xfrm>
          <a:prstGeom prst="rect">
            <a:avLst/>
          </a:prstGeom>
          <a:noFill/>
        </p:spPr>
        <p:txBody>
          <a:bodyPr wrap="none" rtlCol="0">
            <a:spAutoFit/>
          </a:bodyPr>
          <a:lstStyle/>
          <a:p>
            <a:r>
              <a:rPr lang="en-US" sz="6000" dirty="0">
                <a:latin typeface="Arial" panose="020B0604020202020204" pitchFamily="34" charset="0"/>
                <a:cs typeface="Arial" panose="020B0604020202020204" pitchFamily="34" charset="0"/>
              </a:rPr>
              <a:t>R for Beginners</a:t>
            </a:r>
          </a:p>
        </p:txBody>
      </p:sp>
      <p:sp>
        <p:nvSpPr>
          <p:cNvPr id="5" name="TextBox 4">
            <a:extLst>
              <a:ext uri="{FF2B5EF4-FFF2-40B4-BE49-F238E27FC236}">
                <a16:creationId xmlns:a16="http://schemas.microsoft.com/office/drawing/2014/main" id="{D43B8580-D2D6-A74F-A6F4-2F241B3D92B3}"/>
              </a:ext>
            </a:extLst>
          </p:cNvPr>
          <p:cNvSpPr txBox="1"/>
          <p:nvPr/>
        </p:nvSpPr>
        <p:spPr>
          <a:xfrm>
            <a:off x="304799" y="5764695"/>
            <a:ext cx="2915222"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Tess Cherlin</a:t>
            </a:r>
          </a:p>
          <a:p>
            <a:r>
              <a:rPr lang="en-US" dirty="0" err="1">
                <a:latin typeface="Arial" panose="020B0604020202020204" pitchFamily="34" charset="0"/>
                <a:cs typeface="Arial" panose="020B0604020202020204" pitchFamily="34" charset="0"/>
              </a:rPr>
              <a:t>tess.cherlin@jefferson.edu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alldayscientess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251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a:bodyPr>
          <a:lstStyle/>
          <a:p>
            <a:r>
              <a:rPr lang="en-US" b="1" dirty="0">
                <a:latin typeface="Arial" panose="020B0604020202020204" pitchFamily="34" charset="0"/>
                <a:cs typeface="Arial" panose="020B0604020202020204" pitchFamily="34" charset="0"/>
              </a:rPr>
              <a:t>Step 2 </a:t>
            </a:r>
            <a:r>
              <a:rPr lang="en-US" b="1" dirty="0" err="1">
                <a:latin typeface="Arial" panose="020B0604020202020204" pitchFamily="34" charset="0"/>
                <a:cs typeface="Arial" panose="020B0604020202020204" pitchFamily="34" charset="0"/>
              </a:rPr>
              <a:t>RLadies_R_for_Beginners_Intro.R</a:t>
            </a:r>
            <a:r>
              <a:rPr lang="en-US" b="1" dirty="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CCD020AA-43C5-CD4C-AF19-36E081C7EBD3}"/>
              </a:ext>
            </a:extLst>
          </p:cNvPr>
          <p:cNvSpPr txBox="1"/>
          <p:nvPr/>
        </p:nvSpPr>
        <p:spPr>
          <a:xfrm>
            <a:off x="999067" y="2053456"/>
            <a:ext cx="9448800" cy="1477328"/>
          </a:xfrm>
          <a:prstGeom prst="rect">
            <a:avLst/>
          </a:prstGeom>
          <a:noFill/>
        </p:spPr>
        <p:txBody>
          <a:bodyPr wrap="square" rtlCol="0">
            <a:spAutoFit/>
          </a:bodyPr>
          <a:lstStyle/>
          <a:p>
            <a:pPr marL="514350" indent="-514350">
              <a:buAutoNum type="arabicPeriod"/>
            </a:pPr>
            <a:r>
              <a:rPr lang="en-US" sz="3000" dirty="0">
                <a:latin typeface="Arial" panose="020B0604020202020204" pitchFamily="34" charset="0"/>
                <a:cs typeface="Arial" panose="020B0604020202020204" pitchFamily="34" charset="0"/>
              </a:rPr>
              <a:t>Learn basic commands in R</a:t>
            </a:r>
          </a:p>
          <a:p>
            <a:pPr marL="514350" indent="-514350">
              <a:buAutoNum type="arabicPeriod"/>
            </a:pPr>
            <a:r>
              <a:rPr lang="en-US" sz="3000" dirty="0">
                <a:latin typeface="Arial" panose="020B0604020202020204" pitchFamily="34" charset="0"/>
                <a:cs typeface="Arial" panose="020B0604020202020204" pitchFamily="34" charset="0"/>
              </a:rPr>
              <a:t>Learn to assign values to variables</a:t>
            </a:r>
          </a:p>
          <a:p>
            <a:pPr marL="514350" indent="-514350">
              <a:buAutoNum type="arabicPeriod"/>
            </a:pPr>
            <a:r>
              <a:rPr lang="en-US" sz="3000" dirty="0">
                <a:latin typeface="Arial" panose="020B0604020202020204" pitchFamily="34" charset="0"/>
                <a:cs typeface="Arial" panose="020B0604020202020204" pitchFamily="34" charset="0"/>
              </a:rPr>
              <a:t>Discover types of data</a:t>
            </a:r>
          </a:p>
        </p:txBody>
      </p:sp>
    </p:spTree>
    <p:extLst>
      <p:ext uri="{BB962C8B-B14F-4D97-AF65-F5344CB8AC3E}">
        <p14:creationId xmlns:p14="http://schemas.microsoft.com/office/powerpoint/2010/main" val="989427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68" y="0"/>
            <a:ext cx="11353798" cy="1325563"/>
          </a:xfrm>
        </p:spPr>
        <p:txBody>
          <a:bodyPr/>
          <a:lstStyle/>
          <a:p>
            <a:r>
              <a:rPr lang="en-US" b="1" dirty="0"/>
              <a:t>Different variables contain different types of 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0712787"/>
              </p:ext>
            </p:extLst>
          </p:nvPr>
        </p:nvGraphicFramePr>
        <p:xfrm>
          <a:off x="838198" y="1082664"/>
          <a:ext cx="10634664" cy="5438778"/>
        </p:xfrm>
        <a:graphic>
          <a:graphicData uri="http://schemas.openxmlformats.org/drawingml/2006/table">
            <a:tbl>
              <a:tblPr firstRow="1" bandRow="1">
                <a:tableStyleId>{5C22544A-7EE6-4342-B048-85BDC9FD1C3A}</a:tableStyleId>
              </a:tblPr>
              <a:tblGrid>
                <a:gridCol w="5317332">
                  <a:extLst>
                    <a:ext uri="{9D8B030D-6E8A-4147-A177-3AD203B41FA5}">
                      <a16:colId xmlns:a16="http://schemas.microsoft.com/office/drawing/2014/main" val="20000"/>
                    </a:ext>
                  </a:extLst>
                </a:gridCol>
                <a:gridCol w="5317332">
                  <a:extLst>
                    <a:ext uri="{9D8B030D-6E8A-4147-A177-3AD203B41FA5}">
                      <a16:colId xmlns:a16="http://schemas.microsoft.com/office/drawing/2014/main" val="20001"/>
                    </a:ext>
                  </a:extLst>
                </a:gridCol>
              </a:tblGrid>
              <a:tr h="906463">
                <a:tc>
                  <a:txBody>
                    <a:bodyPr/>
                    <a:lstStyle/>
                    <a:p>
                      <a:r>
                        <a:rPr lang="en-US" sz="4000" dirty="0"/>
                        <a:t>Variable</a:t>
                      </a:r>
                    </a:p>
                  </a:txBody>
                  <a:tcPr/>
                </a:tc>
                <a:tc>
                  <a:txBody>
                    <a:bodyPr/>
                    <a:lstStyle/>
                    <a:p>
                      <a:r>
                        <a:rPr lang="en-US" sz="4000" dirty="0"/>
                        <a:t>Data Type</a:t>
                      </a:r>
                    </a:p>
                  </a:txBody>
                  <a:tcPr/>
                </a:tc>
                <a:extLst>
                  <a:ext uri="{0D108BD9-81ED-4DB2-BD59-A6C34878D82A}">
                    <a16:rowId xmlns:a16="http://schemas.microsoft.com/office/drawing/2014/main" val="10000"/>
                  </a:ext>
                </a:extLst>
              </a:tr>
              <a:tr h="906463">
                <a:tc>
                  <a:txBody>
                    <a:bodyPr/>
                    <a:lstStyle/>
                    <a:p>
                      <a:r>
                        <a:rPr lang="en-US" sz="4000" dirty="0"/>
                        <a:t>Integer (</a:t>
                      </a:r>
                      <a:r>
                        <a:rPr lang="en-US" sz="4000" dirty="0" err="1"/>
                        <a:t>Int</a:t>
                      </a:r>
                      <a:r>
                        <a:rPr lang="en-US" sz="4000" dirty="0"/>
                        <a:t>)</a:t>
                      </a:r>
                      <a:r>
                        <a:rPr lang="en-US" sz="4000" baseline="0" dirty="0"/>
                        <a:t> / Numeric</a:t>
                      </a:r>
                      <a:endParaRPr lang="en-US" sz="4000" dirty="0"/>
                    </a:p>
                  </a:txBody>
                  <a:tcPr/>
                </a:tc>
                <a:tc>
                  <a:txBody>
                    <a:bodyPr/>
                    <a:lstStyle/>
                    <a:p>
                      <a:r>
                        <a:rPr lang="en-US" sz="4000" dirty="0"/>
                        <a:t>1,</a:t>
                      </a:r>
                      <a:r>
                        <a:rPr lang="en-US" sz="4000" baseline="0" dirty="0"/>
                        <a:t> 2, 3, 4, 5</a:t>
                      </a:r>
                      <a:endParaRPr lang="en-US" sz="4000" dirty="0"/>
                    </a:p>
                  </a:txBody>
                  <a:tcPr/>
                </a:tc>
                <a:extLst>
                  <a:ext uri="{0D108BD9-81ED-4DB2-BD59-A6C34878D82A}">
                    <a16:rowId xmlns:a16="http://schemas.microsoft.com/office/drawing/2014/main" val="10001"/>
                  </a:ext>
                </a:extLst>
              </a:tr>
              <a:tr h="906463">
                <a:tc>
                  <a:txBody>
                    <a:bodyPr/>
                    <a:lstStyle/>
                    <a:p>
                      <a:r>
                        <a:rPr lang="en-US" sz="4000" dirty="0"/>
                        <a:t>Character (char)</a:t>
                      </a:r>
                    </a:p>
                  </a:txBody>
                  <a:tcPr/>
                </a:tc>
                <a:tc>
                  <a:txBody>
                    <a:bodyPr/>
                    <a:lstStyle/>
                    <a:p>
                      <a:r>
                        <a:rPr lang="en-US" sz="4000" dirty="0"/>
                        <a:t>A, a,</a:t>
                      </a:r>
                      <a:r>
                        <a:rPr lang="en-US" sz="4000" baseline="0" dirty="0"/>
                        <a:t> B, b, 1, 2, 3</a:t>
                      </a:r>
                      <a:endParaRPr lang="en-US" sz="4000" dirty="0"/>
                    </a:p>
                  </a:txBody>
                  <a:tcPr/>
                </a:tc>
                <a:extLst>
                  <a:ext uri="{0D108BD9-81ED-4DB2-BD59-A6C34878D82A}">
                    <a16:rowId xmlns:a16="http://schemas.microsoft.com/office/drawing/2014/main" val="10002"/>
                  </a:ext>
                </a:extLst>
              </a:tr>
              <a:tr h="906463">
                <a:tc>
                  <a:txBody>
                    <a:bodyPr/>
                    <a:lstStyle/>
                    <a:p>
                      <a:r>
                        <a:rPr lang="en-US" sz="4000" dirty="0"/>
                        <a:t>String</a:t>
                      </a:r>
                    </a:p>
                  </a:txBody>
                  <a:tcPr/>
                </a:tc>
                <a:tc>
                  <a:txBody>
                    <a:bodyPr/>
                    <a:lstStyle/>
                    <a:p>
                      <a:r>
                        <a:rPr lang="en-US" sz="4000" dirty="0"/>
                        <a:t>”You’re 2 cool!”</a:t>
                      </a:r>
                    </a:p>
                  </a:txBody>
                  <a:tcPr/>
                </a:tc>
                <a:extLst>
                  <a:ext uri="{0D108BD9-81ED-4DB2-BD59-A6C34878D82A}">
                    <a16:rowId xmlns:a16="http://schemas.microsoft.com/office/drawing/2014/main" val="10003"/>
                  </a:ext>
                </a:extLst>
              </a:tr>
              <a:tr h="906463">
                <a:tc>
                  <a:txBody>
                    <a:bodyPr/>
                    <a:lstStyle/>
                    <a:p>
                      <a:r>
                        <a:rPr lang="en-US" sz="3200" dirty="0"/>
                        <a:t>Floating point number (float)</a:t>
                      </a:r>
                    </a:p>
                  </a:txBody>
                  <a:tcPr/>
                </a:tc>
                <a:tc>
                  <a:txBody>
                    <a:bodyPr/>
                    <a:lstStyle/>
                    <a:p>
                      <a:r>
                        <a:rPr lang="en-US" sz="4000" dirty="0"/>
                        <a:t>2.53, 1000.2354</a:t>
                      </a:r>
                    </a:p>
                  </a:txBody>
                  <a:tcPr/>
                </a:tc>
                <a:extLst>
                  <a:ext uri="{0D108BD9-81ED-4DB2-BD59-A6C34878D82A}">
                    <a16:rowId xmlns:a16="http://schemas.microsoft.com/office/drawing/2014/main" val="10004"/>
                  </a:ext>
                </a:extLst>
              </a:tr>
              <a:tr h="906463">
                <a:tc>
                  <a:txBody>
                    <a:bodyPr/>
                    <a:lstStyle/>
                    <a:p>
                      <a:r>
                        <a:rPr lang="en-US" sz="4000" dirty="0"/>
                        <a:t>Boolean</a:t>
                      </a:r>
                    </a:p>
                  </a:txBody>
                  <a:tcPr/>
                </a:tc>
                <a:tc>
                  <a:txBody>
                    <a:bodyPr/>
                    <a:lstStyle/>
                    <a:p>
                      <a:r>
                        <a:rPr lang="en-US" sz="4000" dirty="0"/>
                        <a:t>TRUE</a:t>
                      </a:r>
                      <a:r>
                        <a:rPr lang="en-US" sz="4000" baseline="0" dirty="0"/>
                        <a:t> or FALSE / 1 or 0</a:t>
                      </a:r>
                      <a:endParaRPr lang="en-US" sz="4000" dirty="0"/>
                    </a:p>
                  </a:txBody>
                  <a:tcPr/>
                </a:tc>
                <a:extLst>
                  <a:ext uri="{0D108BD9-81ED-4DB2-BD59-A6C34878D82A}">
                    <a16:rowId xmlns:a16="http://schemas.microsoft.com/office/drawing/2014/main" val="10005"/>
                  </a:ext>
                </a:extLst>
              </a:tr>
            </a:tbl>
          </a:graphicData>
        </a:graphic>
      </p:graphicFrame>
      <p:sp>
        <p:nvSpPr>
          <p:cNvPr id="3" name="TextBox 2">
            <a:extLst>
              <a:ext uri="{FF2B5EF4-FFF2-40B4-BE49-F238E27FC236}">
                <a16:creationId xmlns:a16="http://schemas.microsoft.com/office/drawing/2014/main" id="{D7D1A062-501D-9746-8111-F1313F940ADD}"/>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56226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R is a weakly typed language</a:t>
            </a:r>
          </a:p>
        </p:txBody>
      </p:sp>
      <p:sp>
        <p:nvSpPr>
          <p:cNvPr id="3" name="Content Placeholder 2"/>
          <p:cNvSpPr>
            <a:spLocks noGrp="1"/>
          </p:cNvSpPr>
          <p:nvPr>
            <p:ph idx="1"/>
          </p:nvPr>
        </p:nvSpPr>
        <p:spPr/>
        <p:txBody>
          <a:bodyPr>
            <a:normAutofit lnSpcReduction="10000"/>
          </a:bodyPr>
          <a:lstStyle/>
          <a:p>
            <a:pPr marL="0" indent="0">
              <a:buNone/>
            </a:pPr>
            <a:r>
              <a:rPr lang="en-US" sz="4000" dirty="0">
                <a:solidFill>
                  <a:srgbClr val="FF0000"/>
                </a:solidFill>
                <a:latin typeface="Arial" panose="020B0604020202020204" pitchFamily="34" charset="0"/>
                <a:cs typeface="Arial" panose="020B0604020202020204" pitchFamily="34" charset="0"/>
              </a:rPr>
              <a:t>A variable can be reassigned a value in R </a:t>
            </a:r>
          </a:p>
          <a:p>
            <a:pPr marL="0" indent="0">
              <a:buNone/>
            </a:pPr>
            <a:endParaRPr lang="en-US" sz="4000" dirty="0">
              <a:latin typeface="Arial" panose="020B0604020202020204" pitchFamily="34" charset="0"/>
              <a:cs typeface="Arial" panose="020B0604020202020204" pitchFamily="34" charset="0"/>
            </a:endParaRPr>
          </a:p>
          <a:p>
            <a:pPr marL="0" indent="0">
              <a:buNone/>
            </a:pPr>
            <a:r>
              <a:rPr lang="en-US" sz="4000" dirty="0" err="1">
                <a:solidFill>
                  <a:srgbClr val="00B050"/>
                </a:solidFill>
                <a:latin typeface="Arial" panose="020B0604020202020204" pitchFamily="34" charset="0"/>
                <a:cs typeface="Arial" panose="020B0604020202020204" pitchFamily="34" charset="0"/>
              </a:rPr>
              <a:t>myVariable</a:t>
            </a:r>
            <a:r>
              <a:rPr lang="en-US" sz="4000" dirty="0">
                <a:solidFill>
                  <a:srgbClr val="00B050"/>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10 </a:t>
            </a:r>
          </a:p>
          <a:p>
            <a:pPr marL="0" indent="0">
              <a:buNone/>
            </a:pPr>
            <a:r>
              <a:rPr lang="en-US" sz="4000" i="1" dirty="0" err="1">
                <a:latin typeface="Arial" panose="020B0604020202020204" pitchFamily="34" charset="0"/>
                <a:cs typeface="Arial" panose="020B0604020202020204" pitchFamily="34" charset="0"/>
              </a:rPr>
              <a:t>myVariable</a:t>
            </a:r>
            <a:r>
              <a:rPr lang="en-US" sz="4000" i="1" dirty="0">
                <a:latin typeface="Arial" panose="020B0604020202020204" pitchFamily="34" charset="0"/>
                <a:cs typeface="Arial" panose="020B0604020202020204" pitchFamily="34" charset="0"/>
              </a:rPr>
              <a:t> equals 10</a:t>
            </a:r>
          </a:p>
          <a:p>
            <a:pPr marL="0" indent="0">
              <a:buNone/>
            </a:pPr>
            <a:endParaRPr lang="en-US" sz="4000" dirty="0">
              <a:latin typeface="Arial" panose="020B0604020202020204" pitchFamily="34" charset="0"/>
              <a:cs typeface="Arial" panose="020B0604020202020204" pitchFamily="34" charset="0"/>
            </a:endParaRPr>
          </a:p>
          <a:p>
            <a:pPr marL="0" indent="0">
              <a:buNone/>
            </a:pPr>
            <a:r>
              <a:rPr lang="en-US" sz="4000" dirty="0" err="1">
                <a:solidFill>
                  <a:srgbClr val="00B050"/>
                </a:solidFill>
                <a:latin typeface="Arial" panose="020B0604020202020204" pitchFamily="34" charset="0"/>
                <a:cs typeface="Arial" panose="020B0604020202020204" pitchFamily="34" charset="0"/>
              </a:rPr>
              <a:t>myVariable</a:t>
            </a:r>
            <a:r>
              <a:rPr lang="en-US" sz="4000" dirty="0">
                <a:solidFill>
                  <a:srgbClr val="00B050"/>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 “Panda”</a:t>
            </a:r>
          </a:p>
          <a:p>
            <a:pPr marL="0" indent="0">
              <a:buNone/>
            </a:pPr>
            <a:r>
              <a:rPr lang="en-US" sz="4000" i="1" dirty="0">
                <a:latin typeface="Arial" panose="020B0604020202020204" pitchFamily="34" charset="0"/>
                <a:cs typeface="Arial" panose="020B0604020202020204" pitchFamily="34" charset="0"/>
              </a:rPr>
              <a:t>Now </a:t>
            </a:r>
            <a:r>
              <a:rPr lang="en-US" sz="4000" i="1" dirty="0" err="1">
                <a:latin typeface="Arial" panose="020B0604020202020204" pitchFamily="34" charset="0"/>
                <a:cs typeface="Arial" panose="020B0604020202020204" pitchFamily="34" charset="0"/>
              </a:rPr>
              <a:t>myVariable</a:t>
            </a:r>
            <a:r>
              <a:rPr lang="en-US" sz="4000" i="1" dirty="0">
                <a:latin typeface="Arial" panose="020B0604020202020204" pitchFamily="34" charset="0"/>
                <a:cs typeface="Arial" panose="020B0604020202020204" pitchFamily="34" charset="0"/>
              </a:rPr>
              <a:t> = “Panda”</a:t>
            </a:r>
          </a:p>
        </p:txBody>
      </p:sp>
      <p:sp>
        <p:nvSpPr>
          <p:cNvPr id="4" name="TextBox 3">
            <a:extLst>
              <a:ext uri="{FF2B5EF4-FFF2-40B4-BE49-F238E27FC236}">
                <a16:creationId xmlns:a16="http://schemas.microsoft.com/office/drawing/2014/main" id="{A11AE629-E91E-AA4C-98D2-2D8D8E86DAA5}"/>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278159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Data Types - Vectors</a:t>
            </a:r>
          </a:p>
        </p:txBody>
      </p:sp>
      <p:sp>
        <p:nvSpPr>
          <p:cNvPr id="3" name="Content Placeholder 2"/>
          <p:cNvSpPr>
            <a:spLocks noGrp="1"/>
          </p:cNvSpPr>
          <p:nvPr>
            <p:ph idx="1"/>
          </p:nvPr>
        </p:nvSpPr>
        <p:spPr/>
        <p:txBody>
          <a:bodyPr>
            <a:normAutofit/>
          </a:bodyPr>
          <a:lstStyle/>
          <a:p>
            <a:pPr marL="0" indent="0">
              <a:buNone/>
            </a:pPr>
            <a:r>
              <a:rPr lang="en-US" sz="4000" dirty="0">
                <a:solidFill>
                  <a:srgbClr val="FF0000"/>
                </a:solidFill>
                <a:latin typeface="Arial" panose="020B0604020202020204" pitchFamily="34" charset="0"/>
                <a:cs typeface="Arial" panose="020B0604020202020204" pitchFamily="34" charset="0"/>
              </a:rPr>
              <a:t>Vectors are a group of data values</a:t>
            </a:r>
          </a:p>
          <a:p>
            <a:pPr marL="0" indent="0">
              <a:buNone/>
            </a:pPr>
            <a:endParaRPr lang="en-US" sz="4000" dirty="0">
              <a:latin typeface="Arial" panose="020B0604020202020204" pitchFamily="34" charset="0"/>
              <a:cs typeface="Arial" panose="020B0604020202020204" pitchFamily="34" charset="0"/>
            </a:endParaRPr>
          </a:p>
          <a:p>
            <a:pPr marL="0" indent="0">
              <a:buNone/>
            </a:pPr>
            <a:r>
              <a:rPr lang="en-US" sz="4000" dirty="0">
                <a:latin typeface="Arial" panose="020B0604020202020204" pitchFamily="34" charset="0"/>
                <a:cs typeface="Arial" panose="020B0604020202020204" pitchFamily="34" charset="0"/>
              </a:rPr>
              <a:t>1 2 3 4 5</a:t>
            </a:r>
          </a:p>
          <a:p>
            <a:pPr marL="0" indent="0">
              <a:buNone/>
            </a:pPr>
            <a:endParaRPr lang="en-US" sz="4000" dirty="0">
              <a:latin typeface="Arial" panose="020B0604020202020204" pitchFamily="34" charset="0"/>
              <a:cs typeface="Arial" panose="020B0604020202020204" pitchFamily="34" charset="0"/>
            </a:endParaRPr>
          </a:p>
          <a:p>
            <a:pPr marL="0" indent="0">
              <a:buNone/>
            </a:pPr>
            <a:r>
              <a:rPr lang="en-US" sz="4000" dirty="0">
                <a:latin typeface="Arial" panose="020B0604020202020204" pitchFamily="34" charset="0"/>
                <a:cs typeface="Arial" panose="020B0604020202020204" pitchFamily="34" charset="0"/>
              </a:rPr>
              <a:t> ”Dog” ”Cat” “ Mouse” “</a:t>
            </a:r>
            <a:r>
              <a:rPr lang="en-US" sz="4000" dirty="0" err="1">
                <a:latin typeface="Arial" panose="020B0604020202020204" pitchFamily="34" charset="0"/>
                <a:cs typeface="Arial" panose="020B0604020202020204" pitchFamily="34" charset="0"/>
              </a:rPr>
              <a:t>Snorlax</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Bigbird</a:t>
            </a:r>
            <a:r>
              <a:rPr lang="en-US" sz="4000" dirty="0">
                <a:latin typeface="Arial" panose="020B0604020202020204" pitchFamily="34" charset="0"/>
                <a:cs typeface="Arial" panose="020B0604020202020204" pitchFamily="34" charset="0"/>
              </a:rPr>
              <a:t>”</a:t>
            </a:r>
          </a:p>
          <a:p>
            <a:pPr marL="0" indent="0">
              <a:buNone/>
            </a:pPr>
            <a:endParaRPr lang="en-US" sz="4000" dirty="0">
              <a:latin typeface="Arial" panose="020B0604020202020204" pitchFamily="34" charset="0"/>
              <a:cs typeface="Arial" panose="020B0604020202020204" pitchFamily="34" charset="0"/>
            </a:endParaRPr>
          </a:p>
          <a:p>
            <a:pPr marL="0" indent="0">
              <a:buNone/>
            </a:pPr>
            <a:endParaRPr lang="en-US" sz="4000" dirty="0">
              <a:latin typeface="Arial" panose="020B0604020202020204" pitchFamily="34" charset="0"/>
              <a:cs typeface="Arial" panose="020B0604020202020204" pitchFamily="34"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7853362" y="565943"/>
            <a:ext cx="2743200" cy="923925"/>
          </a:xfrm>
          <a:prstGeom prst="rect">
            <a:avLst/>
          </a:prstGeom>
        </p:spPr>
      </p:pic>
      <p:sp>
        <p:nvSpPr>
          <p:cNvPr id="5" name="TextBox 4">
            <a:extLst>
              <a:ext uri="{FF2B5EF4-FFF2-40B4-BE49-F238E27FC236}">
                <a16:creationId xmlns:a16="http://schemas.microsoft.com/office/drawing/2014/main" id="{F1C6C5E3-B79D-584F-BF0D-7BB877AF6F4C}"/>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600446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panose="020B0604020202020204" pitchFamily="34" charset="0"/>
                <a:cs typeface="Arial" panose="020B0604020202020204" pitchFamily="34" charset="0"/>
              </a:rPr>
              <a:t>Data Types - Matrices</a:t>
            </a:r>
          </a:p>
        </p:txBody>
      </p:sp>
      <p:sp>
        <p:nvSpPr>
          <p:cNvPr id="3" name="Content Placeholder 2"/>
          <p:cNvSpPr>
            <a:spLocks noGrp="1"/>
          </p:cNvSpPr>
          <p:nvPr>
            <p:ph idx="1"/>
          </p:nvPr>
        </p:nvSpPr>
        <p:spPr/>
        <p:txBody>
          <a:bodyPr>
            <a:normAutofit/>
          </a:bodyPr>
          <a:lstStyle/>
          <a:p>
            <a:pPr marL="0" indent="0">
              <a:buNone/>
            </a:pPr>
            <a:r>
              <a:rPr lang="en-US" sz="4000" dirty="0">
                <a:latin typeface="Arial" panose="020B0604020202020204" pitchFamily="34" charset="0"/>
                <a:cs typeface="Arial" panose="020B0604020202020204" pitchFamily="34" charset="0"/>
              </a:rPr>
              <a:t>Matrix is a two dimensional vector</a:t>
            </a:r>
          </a:p>
          <a:p>
            <a:pPr marL="0" indent="0">
              <a:buNone/>
            </a:pPr>
            <a:endParaRPr lang="en-US" sz="4000" dirty="0">
              <a:latin typeface="Arial" panose="020B0604020202020204" pitchFamily="34" charset="0"/>
              <a:cs typeface="Arial" panose="020B0604020202020204" pitchFamily="34" charset="0"/>
            </a:endParaRPr>
          </a:p>
          <a:p>
            <a:pPr marL="0" indent="0" algn="ctr">
              <a:buNone/>
            </a:pPr>
            <a:r>
              <a:rPr lang="en-US" sz="4000" dirty="0">
                <a:latin typeface="Arial" panose="020B0604020202020204" pitchFamily="34" charset="0"/>
                <a:cs typeface="Arial" panose="020B0604020202020204" pitchFamily="34" charset="0"/>
              </a:rPr>
              <a:t>1 2 3 4 5</a:t>
            </a:r>
          </a:p>
          <a:p>
            <a:pPr marL="0" indent="0" algn="ctr">
              <a:buNone/>
            </a:pPr>
            <a:r>
              <a:rPr lang="en-US" sz="4000" dirty="0">
                <a:latin typeface="Arial" panose="020B0604020202020204" pitchFamily="34" charset="0"/>
                <a:cs typeface="Arial" panose="020B0604020202020204" pitchFamily="34" charset="0"/>
              </a:rPr>
              <a:t>1 3 2 5 6</a:t>
            </a:r>
          </a:p>
          <a:p>
            <a:pPr marL="0" indent="0" algn="ctr">
              <a:buNone/>
            </a:pPr>
            <a:r>
              <a:rPr lang="en-US" sz="4000" dirty="0">
                <a:latin typeface="Arial" panose="020B0604020202020204" pitchFamily="34" charset="0"/>
                <a:cs typeface="Arial" panose="020B0604020202020204" pitchFamily="34" charset="0"/>
              </a:rPr>
              <a:t>7 4 6 3 2</a:t>
            </a:r>
          </a:p>
        </p:txBody>
      </p:sp>
      <p:sp>
        <p:nvSpPr>
          <p:cNvPr id="4" name="Rectangle 3"/>
          <p:cNvSpPr/>
          <p:nvPr/>
        </p:nvSpPr>
        <p:spPr>
          <a:xfrm>
            <a:off x="5043488" y="3028950"/>
            <a:ext cx="2071687" cy="7858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57752" y="2894013"/>
            <a:ext cx="2443162" cy="227806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60499" y="3028950"/>
            <a:ext cx="1655325" cy="707886"/>
          </a:xfrm>
          <a:prstGeom prst="rect">
            <a:avLst/>
          </a:prstGeom>
          <a:noFill/>
        </p:spPr>
        <p:txBody>
          <a:bodyPr wrap="none" rtlCol="0">
            <a:spAutoFit/>
          </a:bodyPr>
          <a:lstStyle/>
          <a:p>
            <a:r>
              <a:rPr lang="en-US" sz="4000" dirty="0">
                <a:solidFill>
                  <a:srgbClr val="FF0000"/>
                </a:solidFill>
              </a:rPr>
              <a:t>Vector </a:t>
            </a:r>
          </a:p>
        </p:txBody>
      </p:sp>
      <p:sp>
        <p:nvSpPr>
          <p:cNvPr id="7" name="TextBox 6"/>
          <p:cNvSpPr txBox="1"/>
          <p:nvPr/>
        </p:nvSpPr>
        <p:spPr>
          <a:xfrm>
            <a:off x="7940287" y="4352925"/>
            <a:ext cx="1555426" cy="707886"/>
          </a:xfrm>
          <a:prstGeom prst="rect">
            <a:avLst/>
          </a:prstGeom>
          <a:noFill/>
        </p:spPr>
        <p:txBody>
          <a:bodyPr wrap="none" rtlCol="0">
            <a:spAutoFit/>
          </a:bodyPr>
          <a:lstStyle/>
          <a:p>
            <a:r>
              <a:rPr lang="en-US" sz="4000" dirty="0">
                <a:solidFill>
                  <a:srgbClr val="7030A0"/>
                </a:solidFill>
              </a:rPr>
              <a:t>Matrix</a:t>
            </a:r>
          </a:p>
        </p:txBody>
      </p:sp>
      <p:sp>
        <p:nvSpPr>
          <p:cNvPr id="8" name="TextBox 7"/>
          <p:cNvSpPr txBox="1"/>
          <p:nvPr/>
        </p:nvSpPr>
        <p:spPr>
          <a:xfrm>
            <a:off x="1596851" y="6038195"/>
            <a:ext cx="8998297" cy="707886"/>
          </a:xfrm>
          <a:prstGeom prst="rect">
            <a:avLst/>
          </a:prstGeom>
          <a:noFill/>
        </p:spPr>
        <p:txBody>
          <a:bodyPr wrap="none" rtlCol="0">
            <a:spAutoFit/>
          </a:bodyPr>
          <a:lstStyle/>
          <a:p>
            <a:r>
              <a:rPr lang="en-US" sz="4000" dirty="0"/>
              <a:t>Matrices hold only one data type at a time</a:t>
            </a:r>
          </a:p>
        </p:txBody>
      </p:sp>
      <p:sp>
        <p:nvSpPr>
          <p:cNvPr id="9" name="TextBox 8">
            <a:extLst>
              <a:ext uri="{FF2B5EF4-FFF2-40B4-BE49-F238E27FC236}">
                <a16:creationId xmlns:a16="http://schemas.microsoft.com/office/drawing/2014/main" id="{EDB9B489-245E-8B47-AE48-873AD23BFBC3}"/>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293745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34700" cy="1325563"/>
          </a:xfrm>
        </p:spPr>
        <p:txBody>
          <a:bodyPr/>
          <a:lstStyle/>
          <a:p>
            <a:r>
              <a:rPr lang="en-US" b="1" dirty="0">
                <a:latin typeface="Arial" panose="020B0604020202020204" pitchFamily="34" charset="0"/>
                <a:cs typeface="Arial" panose="020B0604020202020204" pitchFamily="34" charset="0"/>
              </a:rPr>
              <a:t>Data Types – Data Frames (Advanced Matrices)</a:t>
            </a:r>
          </a:p>
        </p:txBody>
      </p:sp>
      <p:graphicFrame>
        <p:nvGraphicFramePr>
          <p:cNvPr id="4" name="Content Placeholder 3"/>
          <p:cNvGraphicFramePr>
            <a:graphicFrameLocks noGrp="1"/>
          </p:cNvGraphicFramePr>
          <p:nvPr>
            <p:ph idx="1"/>
          </p:nvPr>
        </p:nvGraphicFramePr>
        <p:xfrm>
          <a:off x="723900" y="2039937"/>
          <a:ext cx="10629900" cy="2446338"/>
        </p:xfrm>
        <a:graphic>
          <a:graphicData uri="http://schemas.openxmlformats.org/drawingml/2006/table">
            <a:tbl>
              <a:tblPr firstRow="1" bandRow="1">
                <a:tableStyleId>{5C22544A-7EE6-4342-B048-85BDC9FD1C3A}</a:tableStyleId>
              </a:tblPr>
              <a:tblGrid>
                <a:gridCol w="3543300">
                  <a:extLst>
                    <a:ext uri="{9D8B030D-6E8A-4147-A177-3AD203B41FA5}">
                      <a16:colId xmlns:a16="http://schemas.microsoft.com/office/drawing/2014/main" val="20000"/>
                    </a:ext>
                  </a:extLst>
                </a:gridCol>
                <a:gridCol w="3543300">
                  <a:extLst>
                    <a:ext uri="{9D8B030D-6E8A-4147-A177-3AD203B41FA5}">
                      <a16:colId xmlns:a16="http://schemas.microsoft.com/office/drawing/2014/main" val="20001"/>
                    </a:ext>
                  </a:extLst>
                </a:gridCol>
                <a:gridCol w="3543300">
                  <a:extLst>
                    <a:ext uri="{9D8B030D-6E8A-4147-A177-3AD203B41FA5}">
                      <a16:colId xmlns:a16="http://schemas.microsoft.com/office/drawing/2014/main" val="20002"/>
                    </a:ext>
                  </a:extLst>
                </a:gridCol>
              </a:tblGrid>
              <a:tr h="815446">
                <a:tc>
                  <a:txBody>
                    <a:bodyPr/>
                    <a:lstStyle/>
                    <a:p>
                      <a:r>
                        <a:rPr lang="en-US" sz="4000" dirty="0">
                          <a:latin typeface="Arial" panose="020B0604020202020204" pitchFamily="34" charset="0"/>
                          <a:cs typeface="Arial" panose="020B0604020202020204" pitchFamily="34" charset="0"/>
                        </a:rPr>
                        <a:t>“Name”</a:t>
                      </a:r>
                    </a:p>
                  </a:txBody>
                  <a:tcPr/>
                </a:tc>
                <a:tc>
                  <a:txBody>
                    <a:bodyPr/>
                    <a:lstStyle/>
                    <a:p>
                      <a:r>
                        <a:rPr lang="en-US" sz="4000" dirty="0">
                          <a:latin typeface="Arial" panose="020B0604020202020204" pitchFamily="34" charset="0"/>
                          <a:cs typeface="Arial" panose="020B0604020202020204" pitchFamily="34" charset="0"/>
                        </a:rPr>
                        <a:t>“Age”</a:t>
                      </a:r>
                    </a:p>
                  </a:txBody>
                  <a:tcPr/>
                </a:tc>
                <a:tc>
                  <a:txBody>
                    <a:bodyPr/>
                    <a:lstStyle/>
                    <a:p>
                      <a:r>
                        <a:rPr lang="en-US" sz="4000" dirty="0">
                          <a:latin typeface="Arial" panose="020B0604020202020204" pitchFamily="34" charset="0"/>
                          <a:cs typeface="Arial" panose="020B0604020202020204" pitchFamily="34" charset="0"/>
                        </a:rPr>
                        <a:t>“#</a:t>
                      </a:r>
                      <a:r>
                        <a:rPr lang="en-US" sz="4000" baseline="0" dirty="0">
                          <a:latin typeface="Arial" panose="020B0604020202020204" pitchFamily="34" charset="0"/>
                          <a:cs typeface="Arial" panose="020B0604020202020204" pitchFamily="34" charset="0"/>
                        </a:rPr>
                        <a:t> of Donuts</a:t>
                      </a:r>
                      <a:r>
                        <a:rPr lang="en-US" sz="4000" dirty="0">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0000"/>
                  </a:ext>
                </a:extLst>
              </a:tr>
              <a:tr h="815446">
                <a:tc>
                  <a:txBody>
                    <a:bodyPr/>
                    <a:lstStyle/>
                    <a:p>
                      <a:r>
                        <a:rPr lang="en-US" sz="4000" dirty="0">
                          <a:latin typeface="Arial" panose="020B0604020202020204" pitchFamily="34" charset="0"/>
                          <a:cs typeface="Arial" panose="020B0604020202020204" pitchFamily="34" charset="0"/>
                        </a:rPr>
                        <a:t>“Tess”</a:t>
                      </a:r>
                    </a:p>
                  </a:txBody>
                  <a:tcPr/>
                </a:tc>
                <a:tc>
                  <a:txBody>
                    <a:bodyPr/>
                    <a:lstStyle/>
                    <a:p>
                      <a:r>
                        <a:rPr lang="en-US" sz="4000" dirty="0">
                          <a:latin typeface="Arial" panose="020B0604020202020204" pitchFamily="34" charset="0"/>
                          <a:cs typeface="Arial" panose="020B0604020202020204" pitchFamily="34" charset="0"/>
                        </a:rPr>
                        <a:t>30</a:t>
                      </a:r>
                    </a:p>
                  </a:txBody>
                  <a:tcPr/>
                </a:tc>
                <a:tc>
                  <a:txBody>
                    <a:bodyPr/>
                    <a:lstStyle/>
                    <a:p>
                      <a:r>
                        <a:rPr lang="en-US" sz="4000" dirty="0">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10001"/>
                  </a:ext>
                </a:extLst>
              </a:tr>
              <a:tr h="815446">
                <a:tc>
                  <a:txBody>
                    <a:bodyPr/>
                    <a:lstStyle/>
                    <a:p>
                      <a:r>
                        <a:rPr lang="en-US" sz="4000" dirty="0">
                          <a:latin typeface="Arial" panose="020B0604020202020204" pitchFamily="34" charset="0"/>
                          <a:cs typeface="Arial" panose="020B0604020202020204" pitchFamily="34" charset="0"/>
                        </a:rPr>
                        <a:t>“</a:t>
                      </a:r>
                      <a:r>
                        <a:rPr lang="en-US" sz="4000" dirty="0" err="1">
                          <a:latin typeface="Arial" panose="020B0604020202020204" pitchFamily="34" charset="0"/>
                          <a:cs typeface="Arial" panose="020B0604020202020204" pitchFamily="34" charset="0"/>
                        </a:rPr>
                        <a:t>RLadies</a:t>
                      </a:r>
                      <a:r>
                        <a:rPr lang="en-US" sz="4000" dirty="0">
                          <a:latin typeface="Arial" panose="020B0604020202020204" pitchFamily="34" charset="0"/>
                          <a:cs typeface="Arial" panose="020B0604020202020204" pitchFamily="34" charset="0"/>
                        </a:rPr>
                        <a:t>”</a:t>
                      </a:r>
                    </a:p>
                  </a:txBody>
                  <a:tcPr/>
                </a:tc>
                <a:tc>
                  <a:txBody>
                    <a:bodyPr/>
                    <a:lstStyle/>
                    <a:p>
                      <a:r>
                        <a:rPr lang="en-US" sz="4000" dirty="0">
                          <a:latin typeface="Arial" panose="020B0604020202020204" pitchFamily="34" charset="0"/>
                          <a:cs typeface="Arial" panose="020B0604020202020204" pitchFamily="34" charset="0"/>
                        </a:rPr>
                        <a:t>25</a:t>
                      </a:r>
                    </a:p>
                  </a:txBody>
                  <a:tcPr/>
                </a:tc>
                <a:tc>
                  <a:txBody>
                    <a:bodyPr/>
                    <a:lstStyle/>
                    <a:p>
                      <a:r>
                        <a:rPr lang="en-US" sz="4000" dirty="0">
                          <a:latin typeface="Arial" panose="020B0604020202020204" pitchFamily="34" charset="0"/>
                          <a:cs typeface="Arial" panose="020B0604020202020204" pitchFamily="34" charset="0"/>
                        </a:rPr>
                        <a:t>5</a:t>
                      </a:r>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38755" y="4919008"/>
            <a:ext cx="12000190" cy="1938992"/>
          </a:xfrm>
          <a:prstGeom prst="rect">
            <a:avLst/>
          </a:prstGeom>
          <a:noFill/>
        </p:spPr>
        <p:txBody>
          <a:bodyPr wrap="square" rtlCol="0">
            <a:spAutoFit/>
          </a:bodyPr>
          <a:lstStyle/>
          <a:p>
            <a:pPr marL="742950" indent="-742950">
              <a:buAutoNum type="arabicPeriod"/>
            </a:pPr>
            <a:r>
              <a:rPr lang="en-US" sz="4000" dirty="0">
                <a:solidFill>
                  <a:srgbClr val="FF0000"/>
                </a:solidFill>
                <a:latin typeface="Arial" panose="020B0604020202020204" pitchFamily="34" charset="0"/>
                <a:cs typeface="Arial" panose="020B0604020202020204" pitchFamily="34" charset="0"/>
              </a:rPr>
              <a:t>Individual columns of a data frame can be called for by name</a:t>
            </a:r>
          </a:p>
          <a:p>
            <a:pPr marL="742950" indent="-742950">
              <a:buAutoNum type="arabicPeriod"/>
            </a:pPr>
            <a:r>
              <a:rPr lang="en-US" sz="4000" dirty="0">
                <a:solidFill>
                  <a:srgbClr val="FF0000"/>
                </a:solidFill>
                <a:latin typeface="Arial" panose="020B0604020202020204" pitchFamily="34" charset="0"/>
                <a:cs typeface="Arial" panose="020B0604020202020204" pitchFamily="34" charset="0"/>
              </a:rPr>
              <a:t>Can contain different data types</a:t>
            </a:r>
          </a:p>
        </p:txBody>
      </p:sp>
      <p:sp>
        <p:nvSpPr>
          <p:cNvPr id="6" name="TextBox 5">
            <a:extLst>
              <a:ext uri="{FF2B5EF4-FFF2-40B4-BE49-F238E27FC236}">
                <a16:creationId xmlns:a16="http://schemas.microsoft.com/office/drawing/2014/main" id="{418D4645-4854-534C-84AB-308D592A0DB7}"/>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208282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6618" y="2027450"/>
            <a:ext cx="4668838" cy="2758859"/>
          </a:xfrm>
          <a:prstGeom prst="rect">
            <a:avLst/>
          </a:prstGeom>
        </p:spPr>
      </p:pic>
      <p:pic>
        <p:nvPicPr>
          <p:cNvPr id="5" name="Picture 4"/>
          <p:cNvPicPr>
            <a:picLocks noChangeAspect="1"/>
          </p:cNvPicPr>
          <p:nvPr/>
        </p:nvPicPr>
        <p:blipFill>
          <a:blip r:embed="rId3"/>
          <a:stretch>
            <a:fillRect/>
          </a:stretch>
        </p:blipFill>
        <p:spPr>
          <a:xfrm>
            <a:off x="8434388" y="2278007"/>
            <a:ext cx="3387576" cy="2257747"/>
          </a:xfrm>
          <a:prstGeom prst="rect">
            <a:avLst/>
          </a:prstGeom>
        </p:spPr>
      </p:pic>
      <p:sp>
        <p:nvSpPr>
          <p:cNvPr id="6" name="TextBox 5"/>
          <p:cNvSpPr txBox="1"/>
          <p:nvPr/>
        </p:nvSpPr>
        <p:spPr>
          <a:xfrm>
            <a:off x="871189" y="2975992"/>
            <a:ext cx="1523174" cy="861774"/>
          </a:xfrm>
          <a:prstGeom prst="rect">
            <a:avLst/>
          </a:prstGeom>
          <a:noFill/>
        </p:spPr>
        <p:txBody>
          <a:bodyPr wrap="none" rtlCol="0">
            <a:spAutoFit/>
          </a:bodyPr>
          <a:lstStyle/>
          <a:p>
            <a:r>
              <a:rPr lang="en-US" sz="5000" dirty="0"/>
              <a:t>DATA</a:t>
            </a:r>
          </a:p>
        </p:txBody>
      </p:sp>
      <p:sp>
        <p:nvSpPr>
          <p:cNvPr id="8" name="Circular Arrow 7"/>
          <p:cNvSpPr/>
          <p:nvPr/>
        </p:nvSpPr>
        <p:spPr>
          <a:xfrm>
            <a:off x="2986618" y="757238"/>
            <a:ext cx="1285345" cy="11144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ular Arrow 8"/>
          <p:cNvSpPr/>
          <p:nvPr/>
        </p:nvSpPr>
        <p:spPr>
          <a:xfrm>
            <a:off x="7253827" y="909638"/>
            <a:ext cx="1285345" cy="1114425"/>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3802933" y="5114926"/>
            <a:ext cx="2392001" cy="1323439"/>
          </a:xfrm>
          <a:prstGeom prst="rect">
            <a:avLst/>
          </a:prstGeom>
          <a:noFill/>
        </p:spPr>
        <p:txBody>
          <a:bodyPr wrap="none" rtlCol="0">
            <a:spAutoFit/>
          </a:bodyPr>
          <a:lstStyle/>
          <a:p>
            <a:pPr algn="ctr"/>
            <a:r>
              <a:rPr lang="en-US" sz="4000" dirty="0"/>
              <a:t>Variables</a:t>
            </a:r>
          </a:p>
          <a:p>
            <a:r>
              <a:rPr lang="en-US" sz="4000" i="1" u="sng" dirty="0"/>
              <a:t>Store</a:t>
            </a:r>
            <a:r>
              <a:rPr lang="en-US" sz="4000" i="1" dirty="0"/>
              <a:t> Data</a:t>
            </a:r>
          </a:p>
        </p:txBody>
      </p:sp>
      <p:sp>
        <p:nvSpPr>
          <p:cNvPr id="11" name="TextBox 10"/>
          <p:cNvSpPr txBox="1"/>
          <p:nvPr/>
        </p:nvSpPr>
        <p:spPr>
          <a:xfrm>
            <a:off x="8393418" y="5114925"/>
            <a:ext cx="3717108" cy="1323439"/>
          </a:xfrm>
          <a:prstGeom prst="rect">
            <a:avLst/>
          </a:prstGeom>
          <a:noFill/>
        </p:spPr>
        <p:txBody>
          <a:bodyPr wrap="none" rtlCol="0">
            <a:spAutoFit/>
          </a:bodyPr>
          <a:lstStyle/>
          <a:p>
            <a:pPr algn="ctr"/>
            <a:r>
              <a:rPr lang="en-US" sz="4000" dirty="0"/>
              <a:t>Functions</a:t>
            </a:r>
          </a:p>
          <a:p>
            <a:r>
              <a:rPr lang="en-US" sz="4000" i="1" u="sng" dirty="0"/>
              <a:t>Manipulate</a:t>
            </a:r>
            <a:r>
              <a:rPr lang="en-US" sz="4000" i="1" dirty="0"/>
              <a:t> Data</a:t>
            </a:r>
          </a:p>
        </p:txBody>
      </p:sp>
      <p:sp>
        <p:nvSpPr>
          <p:cNvPr id="12" name="TextBox 11"/>
          <p:cNvSpPr txBox="1"/>
          <p:nvPr/>
        </p:nvSpPr>
        <p:spPr>
          <a:xfrm>
            <a:off x="4314827" y="801313"/>
            <a:ext cx="2887457" cy="630942"/>
          </a:xfrm>
          <a:prstGeom prst="rect">
            <a:avLst/>
          </a:prstGeom>
          <a:noFill/>
        </p:spPr>
        <p:txBody>
          <a:bodyPr wrap="none" rtlCol="0">
            <a:spAutoFit/>
          </a:bodyPr>
          <a:lstStyle/>
          <a:p>
            <a:r>
              <a:rPr lang="en-US" sz="3500" dirty="0" err="1"/>
              <a:t>myData</a:t>
            </a:r>
            <a:r>
              <a:rPr lang="en-US" sz="3500" dirty="0"/>
              <a:t>=[1:10]</a:t>
            </a:r>
          </a:p>
        </p:txBody>
      </p:sp>
      <p:sp>
        <p:nvSpPr>
          <p:cNvPr id="13" name="TextBox 12"/>
          <p:cNvSpPr txBox="1"/>
          <p:nvPr/>
        </p:nvSpPr>
        <p:spPr>
          <a:xfrm>
            <a:off x="8728572" y="801313"/>
            <a:ext cx="2890663" cy="630942"/>
          </a:xfrm>
          <a:prstGeom prst="rect">
            <a:avLst/>
          </a:prstGeom>
          <a:noFill/>
        </p:spPr>
        <p:txBody>
          <a:bodyPr wrap="none" rtlCol="0">
            <a:spAutoFit/>
          </a:bodyPr>
          <a:lstStyle/>
          <a:p>
            <a:r>
              <a:rPr lang="en-US" sz="3500" dirty="0"/>
              <a:t>mean(</a:t>
            </a:r>
            <a:r>
              <a:rPr lang="en-US" sz="3500" dirty="0" err="1"/>
              <a:t>myData</a:t>
            </a:r>
            <a:r>
              <a:rPr lang="en-US" sz="3500" dirty="0"/>
              <a:t>)</a:t>
            </a:r>
          </a:p>
        </p:txBody>
      </p:sp>
      <p:sp>
        <p:nvSpPr>
          <p:cNvPr id="14" name="TextBox 13"/>
          <p:cNvSpPr txBox="1"/>
          <p:nvPr/>
        </p:nvSpPr>
        <p:spPr>
          <a:xfrm>
            <a:off x="1028700" y="4043363"/>
            <a:ext cx="1263487" cy="630942"/>
          </a:xfrm>
          <a:prstGeom prst="rect">
            <a:avLst/>
          </a:prstGeom>
          <a:noFill/>
        </p:spPr>
        <p:txBody>
          <a:bodyPr wrap="none" rtlCol="0">
            <a:spAutoFit/>
          </a:bodyPr>
          <a:lstStyle/>
          <a:p>
            <a:r>
              <a:rPr lang="en-US" sz="3500" dirty="0"/>
              <a:t>[1:10]</a:t>
            </a:r>
          </a:p>
        </p:txBody>
      </p:sp>
      <p:sp>
        <p:nvSpPr>
          <p:cNvPr id="15" name="TextBox 14">
            <a:extLst>
              <a:ext uri="{FF2B5EF4-FFF2-40B4-BE49-F238E27FC236}">
                <a16:creationId xmlns:a16="http://schemas.microsoft.com/office/drawing/2014/main" id="{FA8C0899-CD02-1648-A137-15B7C06B0A8E}"/>
              </a:ext>
            </a:extLst>
          </p:cNvPr>
          <p:cNvSpPr txBox="1"/>
          <p:nvPr/>
        </p:nvSpPr>
        <p:spPr>
          <a:xfrm>
            <a:off x="10451721" y="6521442"/>
            <a:ext cx="1587871" cy="369332"/>
          </a:xfrm>
          <a:prstGeom prst="rect">
            <a:avLst/>
          </a:prstGeom>
          <a:noFill/>
        </p:spPr>
        <p:txBody>
          <a:bodyPr wrap="none" rtlCol="0">
            <a:spAutoFit/>
          </a:bodyPr>
          <a:lstStyle/>
          <a:p>
            <a:r>
              <a:rPr lang="en-US" dirty="0"/>
              <a:t>*See reference</a:t>
            </a:r>
          </a:p>
        </p:txBody>
      </p:sp>
    </p:spTree>
    <p:extLst>
      <p:ext uri="{BB962C8B-B14F-4D97-AF65-F5344CB8AC3E}">
        <p14:creationId xmlns:p14="http://schemas.microsoft.com/office/powerpoint/2010/main" val="350715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fontScale="90000"/>
          </a:bodyPr>
          <a:lstStyle/>
          <a:p>
            <a:r>
              <a:rPr lang="en-US" b="1" dirty="0">
                <a:latin typeface="Arial" panose="020B0604020202020204" pitchFamily="34" charset="0"/>
                <a:cs typeface="Arial" panose="020B0604020202020204" pitchFamily="34" charset="0"/>
              </a:rPr>
              <a:t>Step 3 </a:t>
            </a:r>
            <a:r>
              <a:rPr lang="en-US" b="1" dirty="0" err="1">
                <a:latin typeface="Arial" panose="020B0604020202020204" pitchFamily="34" charset="0"/>
                <a:cs typeface="Arial" panose="020B0604020202020204" pitchFamily="34" charset="0"/>
              </a:rPr>
              <a:t>RLadies_R_for_Beginners_DataAnalysis.R</a:t>
            </a:r>
            <a:endParaRPr lang="en-US"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CD020AA-43C5-CD4C-AF19-36E081C7EBD3}"/>
              </a:ext>
            </a:extLst>
          </p:cNvPr>
          <p:cNvSpPr txBox="1"/>
          <p:nvPr/>
        </p:nvSpPr>
        <p:spPr>
          <a:xfrm>
            <a:off x="999067" y="2053456"/>
            <a:ext cx="9448800" cy="2400657"/>
          </a:xfrm>
          <a:prstGeom prst="rect">
            <a:avLst/>
          </a:prstGeom>
          <a:noFill/>
        </p:spPr>
        <p:txBody>
          <a:bodyPr wrap="square" rtlCol="0">
            <a:spAutoFit/>
          </a:bodyPr>
          <a:lstStyle/>
          <a:p>
            <a:pPr marL="514350" indent="-514350">
              <a:buAutoNum type="arabicPeriod"/>
            </a:pPr>
            <a:r>
              <a:rPr lang="en-US" sz="3000" dirty="0">
                <a:latin typeface="Arial" panose="020B0604020202020204" pitchFamily="34" charset="0"/>
                <a:cs typeface="Arial" panose="020B0604020202020204" pitchFamily="34" charset="0"/>
              </a:rPr>
              <a:t>Learn to read in csv files to </a:t>
            </a:r>
            <a:r>
              <a:rPr lang="en-US" sz="3000" dirty="0" err="1">
                <a:latin typeface="Arial" panose="020B0604020202020204" pitchFamily="34" charset="0"/>
                <a:cs typeface="Arial" panose="020B0604020202020204" pitchFamily="34" charset="0"/>
              </a:rPr>
              <a:t>RStudio</a:t>
            </a:r>
            <a:r>
              <a:rPr lang="en-US" sz="3000" dirty="0">
                <a:latin typeface="Arial" panose="020B0604020202020204" pitchFamily="34" charset="0"/>
                <a:cs typeface="Arial" panose="020B0604020202020204" pitchFamily="34" charset="0"/>
              </a:rPr>
              <a:t> environment and assign to variable</a:t>
            </a:r>
          </a:p>
          <a:p>
            <a:pPr marL="514350" indent="-514350">
              <a:buAutoNum type="arabicPeriod"/>
            </a:pPr>
            <a:r>
              <a:rPr lang="en-US" sz="3000" dirty="0">
                <a:latin typeface="Arial" panose="020B0604020202020204" pitchFamily="34" charset="0"/>
                <a:cs typeface="Arial" panose="020B0604020202020204" pitchFamily="34" charset="0"/>
              </a:rPr>
              <a:t>Analyze data in </a:t>
            </a:r>
            <a:r>
              <a:rPr lang="en-US" sz="3000" dirty="0" err="1">
                <a:latin typeface="Arial" panose="020B0604020202020204" pitchFamily="34" charset="0"/>
                <a:cs typeface="Arial" panose="020B0604020202020204" pitchFamily="34" charset="0"/>
              </a:rPr>
              <a:t>RStudio</a:t>
            </a:r>
            <a:endParaRPr lang="en-US" sz="3000" dirty="0">
              <a:latin typeface="Arial" panose="020B0604020202020204" pitchFamily="34" charset="0"/>
              <a:cs typeface="Arial" panose="020B0604020202020204" pitchFamily="34" charset="0"/>
            </a:endParaRPr>
          </a:p>
          <a:p>
            <a:pPr marL="514350" indent="-514350">
              <a:buFontTx/>
              <a:buAutoNum type="arabicPeriod"/>
            </a:pPr>
            <a:r>
              <a:rPr lang="en-US" sz="3000" dirty="0">
                <a:latin typeface="Arial" panose="020B0604020202020204" pitchFamily="34" charset="0"/>
                <a:cs typeface="Arial" panose="020B0604020202020204" pitchFamily="34" charset="0"/>
              </a:rPr>
              <a:t>Calculate statistics on data in </a:t>
            </a:r>
            <a:r>
              <a:rPr lang="en-US" sz="3000" dirty="0" err="1">
                <a:latin typeface="Arial" panose="020B0604020202020204" pitchFamily="34" charset="0"/>
                <a:cs typeface="Arial" panose="020B0604020202020204" pitchFamily="34" charset="0"/>
              </a:rPr>
              <a:t>RStudio</a:t>
            </a:r>
            <a:endParaRPr lang="en-US" sz="3000" dirty="0">
              <a:latin typeface="Arial" panose="020B0604020202020204" pitchFamily="34" charset="0"/>
              <a:cs typeface="Arial" panose="020B0604020202020204" pitchFamily="34" charset="0"/>
            </a:endParaRPr>
          </a:p>
          <a:p>
            <a:pPr marL="514350" indent="-514350">
              <a:buAutoNum type="arabicPeriod"/>
            </a:pPr>
            <a:r>
              <a:rPr lang="en-US" sz="3000" dirty="0">
                <a:latin typeface="Arial" panose="020B0604020202020204" pitchFamily="34" charset="0"/>
                <a:cs typeface="Arial" panose="020B0604020202020204" pitchFamily="34" charset="0"/>
              </a:rPr>
              <a:t>Write files from </a:t>
            </a:r>
            <a:r>
              <a:rPr lang="en-US" sz="3000" dirty="0" err="1">
                <a:latin typeface="Arial" panose="020B0604020202020204" pitchFamily="34" charset="0"/>
                <a:cs typeface="Arial" panose="020B0604020202020204" pitchFamily="34" charset="0"/>
              </a:rPr>
              <a:t>RStudio</a:t>
            </a:r>
            <a:r>
              <a:rPr lang="en-US" sz="3000" dirty="0">
                <a:latin typeface="Arial" panose="020B0604020202020204" pitchFamily="34" charset="0"/>
                <a:cs typeface="Arial" panose="020B0604020202020204" pitchFamily="34" charset="0"/>
              </a:rPr>
              <a:t> to Desktop</a:t>
            </a:r>
          </a:p>
        </p:txBody>
      </p:sp>
    </p:spTree>
    <p:extLst>
      <p:ext uri="{BB962C8B-B14F-4D97-AF65-F5344CB8AC3E}">
        <p14:creationId xmlns:p14="http://schemas.microsoft.com/office/powerpoint/2010/main" val="256057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a:bodyPr>
          <a:lstStyle/>
          <a:p>
            <a:r>
              <a:rPr lang="en-US" b="1" dirty="0">
                <a:latin typeface="Arial" panose="020B0604020202020204" pitchFamily="34" charset="0"/>
                <a:cs typeface="Arial" panose="020B0604020202020204" pitchFamily="34" charset="0"/>
              </a:rPr>
              <a:t>Step 4 </a:t>
            </a:r>
            <a:r>
              <a:rPr lang="en-US" b="1" dirty="0" err="1">
                <a:latin typeface="Arial" panose="020B0604020202020204" pitchFamily="34" charset="0"/>
                <a:cs typeface="Arial" panose="020B0604020202020204" pitchFamily="34" charset="0"/>
              </a:rPr>
              <a:t>RLadies_R_for_Beginners_Barplots.R</a:t>
            </a:r>
            <a:r>
              <a:rPr lang="en-US" b="1" dirty="0">
                <a:latin typeface="Arial" panose="020B0604020202020204" pitchFamily="34" charset="0"/>
                <a:cs typeface="Arial" panose="020B0604020202020204" pitchFamily="34" charset="0"/>
              </a:rPr>
              <a:t> </a:t>
            </a:r>
          </a:p>
        </p:txBody>
      </p:sp>
      <p:sp>
        <p:nvSpPr>
          <p:cNvPr id="9" name="TextBox 8">
            <a:extLst>
              <a:ext uri="{FF2B5EF4-FFF2-40B4-BE49-F238E27FC236}">
                <a16:creationId xmlns:a16="http://schemas.microsoft.com/office/drawing/2014/main" id="{CCD020AA-43C5-CD4C-AF19-36E081C7EBD3}"/>
              </a:ext>
            </a:extLst>
          </p:cNvPr>
          <p:cNvSpPr txBox="1"/>
          <p:nvPr/>
        </p:nvSpPr>
        <p:spPr>
          <a:xfrm>
            <a:off x="999067" y="2053456"/>
            <a:ext cx="9448800" cy="1938992"/>
          </a:xfrm>
          <a:prstGeom prst="rect">
            <a:avLst/>
          </a:prstGeom>
          <a:noFill/>
        </p:spPr>
        <p:txBody>
          <a:bodyPr wrap="square" rtlCol="0">
            <a:spAutoFit/>
          </a:bodyPr>
          <a:lstStyle/>
          <a:p>
            <a:pPr marL="514350" indent="-514350">
              <a:buAutoNum type="arabicPeriod"/>
            </a:pPr>
            <a:r>
              <a:rPr lang="en-US" sz="3000" dirty="0">
                <a:latin typeface="Arial" panose="020B0604020202020204" pitchFamily="34" charset="0"/>
                <a:cs typeface="Arial" panose="020B0604020202020204" pitchFamily="34" charset="0"/>
              </a:rPr>
              <a:t>Learn useful R functions</a:t>
            </a:r>
          </a:p>
          <a:p>
            <a:pPr marL="514350" indent="-514350">
              <a:buAutoNum type="arabicPeriod"/>
            </a:pPr>
            <a:r>
              <a:rPr lang="en-US" sz="3000" dirty="0">
                <a:latin typeface="Arial" panose="020B0604020202020204" pitchFamily="34" charset="0"/>
                <a:cs typeface="Arial" panose="020B0604020202020204" pitchFamily="34" charset="0"/>
              </a:rPr>
              <a:t>Create </a:t>
            </a:r>
            <a:r>
              <a:rPr lang="en-US" sz="3000" dirty="0" err="1">
                <a:latin typeface="Arial" panose="020B0604020202020204" pitchFamily="34" charset="0"/>
                <a:cs typeface="Arial" panose="020B0604020202020204" pitchFamily="34" charset="0"/>
              </a:rPr>
              <a:t>barplots</a:t>
            </a:r>
            <a:r>
              <a:rPr lang="en-US" sz="3000" dirty="0">
                <a:latin typeface="Arial" panose="020B0604020202020204" pitchFamily="34" charset="0"/>
                <a:cs typeface="Arial" panose="020B0604020202020204" pitchFamily="34" charset="0"/>
              </a:rPr>
              <a:t>() in </a:t>
            </a:r>
            <a:r>
              <a:rPr lang="en-US" sz="3000" dirty="0" err="1">
                <a:latin typeface="Arial" panose="020B0604020202020204" pitchFamily="34" charset="0"/>
                <a:cs typeface="Arial" panose="020B0604020202020204" pitchFamily="34" charset="0"/>
              </a:rPr>
              <a:t>RStudio</a:t>
            </a:r>
            <a:endParaRPr lang="en-US" sz="3000" dirty="0">
              <a:latin typeface="Arial" panose="020B0604020202020204" pitchFamily="34" charset="0"/>
              <a:cs typeface="Arial" panose="020B0604020202020204" pitchFamily="34" charset="0"/>
            </a:endParaRPr>
          </a:p>
          <a:p>
            <a:pPr marL="514350" indent="-514350">
              <a:buAutoNum type="arabicPeriod"/>
            </a:pPr>
            <a:r>
              <a:rPr lang="en-US" sz="3000" dirty="0">
                <a:latin typeface="Arial" panose="020B0604020202020204" pitchFamily="34" charset="0"/>
                <a:cs typeface="Arial" panose="020B0604020202020204" pitchFamily="34" charset="0"/>
              </a:rPr>
              <a:t>Learn how to add legends to plots in R</a:t>
            </a:r>
          </a:p>
          <a:p>
            <a:pPr marL="514350" indent="-514350">
              <a:buAutoNum type="arabicPeriod"/>
            </a:pPr>
            <a:r>
              <a:rPr lang="en-US" sz="3000" dirty="0">
                <a:latin typeface="Arial" panose="020B0604020202020204" pitchFamily="34" charset="0"/>
                <a:cs typeface="Arial" panose="020B0604020202020204" pitchFamily="34" charset="0"/>
              </a:rPr>
              <a:t>Create first R Script</a:t>
            </a:r>
          </a:p>
        </p:txBody>
      </p:sp>
    </p:spTree>
    <p:extLst>
      <p:ext uri="{BB962C8B-B14F-4D97-AF65-F5344CB8AC3E}">
        <p14:creationId xmlns:p14="http://schemas.microsoft.com/office/powerpoint/2010/main" val="244694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1883E-30E5-5C41-A9EE-97185E487872}"/>
              </a:ext>
            </a:extLst>
          </p:cNvPr>
          <p:cNvPicPr>
            <a:picLocks noChangeAspect="1"/>
          </p:cNvPicPr>
          <p:nvPr/>
        </p:nvPicPr>
        <p:blipFill>
          <a:blip r:embed="rId2"/>
          <a:stretch>
            <a:fillRect/>
          </a:stretch>
        </p:blipFill>
        <p:spPr>
          <a:xfrm>
            <a:off x="389466" y="313266"/>
            <a:ext cx="6400800" cy="6400800"/>
          </a:xfrm>
          <a:prstGeom prst="rect">
            <a:avLst/>
          </a:prstGeom>
        </p:spPr>
      </p:pic>
      <p:sp>
        <p:nvSpPr>
          <p:cNvPr id="4" name="TextBox 3">
            <a:extLst>
              <a:ext uri="{FF2B5EF4-FFF2-40B4-BE49-F238E27FC236}">
                <a16:creationId xmlns:a16="http://schemas.microsoft.com/office/drawing/2014/main" id="{415D1517-8100-C645-8E70-8DD3542E057C}"/>
              </a:ext>
            </a:extLst>
          </p:cNvPr>
          <p:cNvSpPr txBox="1"/>
          <p:nvPr/>
        </p:nvSpPr>
        <p:spPr>
          <a:xfrm>
            <a:off x="8466667" y="313266"/>
            <a:ext cx="2628284" cy="369332"/>
          </a:xfrm>
          <a:prstGeom prst="rect">
            <a:avLst/>
          </a:prstGeom>
          <a:noFill/>
        </p:spPr>
        <p:txBody>
          <a:bodyPr wrap="none" rtlCol="0">
            <a:spAutoFit/>
          </a:bodyPr>
          <a:lstStyle/>
          <a:p>
            <a:r>
              <a:rPr lang="en-US" dirty="0">
                <a:hlinkClick r:id="rId3"/>
              </a:rPr>
              <a:t>https://colorbrewer2.org/</a:t>
            </a:r>
            <a:endParaRPr lang="en-US" dirty="0"/>
          </a:p>
        </p:txBody>
      </p:sp>
      <p:pic>
        <p:nvPicPr>
          <p:cNvPr id="6" name="Picture 5">
            <a:extLst>
              <a:ext uri="{FF2B5EF4-FFF2-40B4-BE49-F238E27FC236}">
                <a16:creationId xmlns:a16="http://schemas.microsoft.com/office/drawing/2014/main" id="{6E6A291F-AA85-594D-9350-5842D584F032}"/>
              </a:ext>
            </a:extLst>
          </p:cNvPr>
          <p:cNvPicPr>
            <a:picLocks noChangeAspect="1"/>
          </p:cNvPicPr>
          <p:nvPr/>
        </p:nvPicPr>
        <p:blipFill rotWithShape="1">
          <a:blip r:embed="rId4"/>
          <a:srcRect r="66637"/>
          <a:stretch/>
        </p:blipFill>
        <p:spPr>
          <a:xfrm>
            <a:off x="8406353" y="1090788"/>
            <a:ext cx="2688598" cy="5166077"/>
          </a:xfrm>
          <a:prstGeom prst="rect">
            <a:avLst/>
          </a:prstGeom>
        </p:spPr>
      </p:pic>
    </p:spTree>
    <p:extLst>
      <p:ext uri="{BB962C8B-B14F-4D97-AF65-F5344CB8AC3E}">
        <p14:creationId xmlns:p14="http://schemas.microsoft.com/office/powerpoint/2010/main" val="3412484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25DB9A-6A16-EF46-81BF-85C8D39F9B43}"/>
              </a:ext>
            </a:extLst>
          </p:cNvPr>
          <p:cNvPicPr>
            <a:picLocks noChangeAspect="1"/>
          </p:cNvPicPr>
          <p:nvPr/>
        </p:nvPicPr>
        <p:blipFill>
          <a:blip r:embed="rId3"/>
          <a:stretch>
            <a:fillRect/>
          </a:stretch>
        </p:blipFill>
        <p:spPr>
          <a:xfrm>
            <a:off x="4163021" y="1027906"/>
            <a:ext cx="3938676" cy="2058276"/>
          </a:xfrm>
          <a:prstGeom prst="rect">
            <a:avLst/>
          </a:prstGeom>
        </p:spPr>
      </p:pic>
      <p:pic>
        <p:nvPicPr>
          <p:cNvPr id="9" name="Picture 8">
            <a:extLst>
              <a:ext uri="{FF2B5EF4-FFF2-40B4-BE49-F238E27FC236}">
                <a16:creationId xmlns:a16="http://schemas.microsoft.com/office/drawing/2014/main" id="{61EF457C-4378-CC4A-8D0D-D3CC0B5C8C59}"/>
              </a:ext>
            </a:extLst>
          </p:cNvPr>
          <p:cNvPicPr>
            <a:picLocks noChangeAspect="1"/>
          </p:cNvPicPr>
          <p:nvPr/>
        </p:nvPicPr>
        <p:blipFill>
          <a:blip r:embed="rId4"/>
          <a:stretch>
            <a:fillRect/>
          </a:stretch>
        </p:blipFill>
        <p:spPr>
          <a:xfrm>
            <a:off x="4219835" y="4859104"/>
            <a:ext cx="3825049" cy="1998896"/>
          </a:xfrm>
          <a:prstGeom prst="rect">
            <a:avLst/>
          </a:prstGeom>
        </p:spPr>
      </p:pic>
      <p:sp>
        <p:nvSpPr>
          <p:cNvPr id="2" name="Title 1">
            <a:extLst>
              <a:ext uri="{FF2B5EF4-FFF2-40B4-BE49-F238E27FC236}">
                <a16:creationId xmlns:a16="http://schemas.microsoft.com/office/drawing/2014/main" id="{C6C2590B-15C7-754F-9632-B9B683238D9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Introduction</a:t>
            </a:r>
          </a:p>
        </p:txBody>
      </p:sp>
      <p:pic>
        <p:nvPicPr>
          <p:cNvPr id="5" name="Content Placeholder 4">
            <a:extLst>
              <a:ext uri="{FF2B5EF4-FFF2-40B4-BE49-F238E27FC236}">
                <a16:creationId xmlns:a16="http://schemas.microsoft.com/office/drawing/2014/main" id="{125E3B0C-582E-2944-B61E-CDA0534411FD}"/>
              </a:ext>
            </a:extLst>
          </p:cNvPr>
          <p:cNvPicPr>
            <a:picLocks noGrp="1" noChangeAspect="1"/>
          </p:cNvPicPr>
          <p:nvPr>
            <p:ph idx="1"/>
          </p:nvPr>
        </p:nvPicPr>
        <p:blipFill>
          <a:blip r:embed="rId5"/>
          <a:stretch>
            <a:fillRect/>
          </a:stretch>
        </p:blipFill>
        <p:spPr>
          <a:xfrm>
            <a:off x="965674" y="1997903"/>
            <a:ext cx="3263503" cy="4351338"/>
          </a:xfrm>
        </p:spPr>
      </p:pic>
      <p:pic>
        <p:nvPicPr>
          <p:cNvPr id="7" name="Picture 6">
            <a:extLst>
              <a:ext uri="{FF2B5EF4-FFF2-40B4-BE49-F238E27FC236}">
                <a16:creationId xmlns:a16="http://schemas.microsoft.com/office/drawing/2014/main" id="{5A4FE2FE-A9C6-3B4D-8BC2-D6D91C162C75}"/>
              </a:ext>
            </a:extLst>
          </p:cNvPr>
          <p:cNvPicPr>
            <a:picLocks noChangeAspect="1"/>
          </p:cNvPicPr>
          <p:nvPr/>
        </p:nvPicPr>
        <p:blipFill>
          <a:blip r:embed="rId6"/>
          <a:stretch>
            <a:fillRect/>
          </a:stretch>
        </p:blipFill>
        <p:spPr>
          <a:xfrm>
            <a:off x="8221886" y="1997902"/>
            <a:ext cx="3263504" cy="4351339"/>
          </a:xfrm>
          <a:prstGeom prst="rect">
            <a:avLst/>
          </a:prstGeom>
        </p:spPr>
      </p:pic>
      <p:sp>
        <p:nvSpPr>
          <p:cNvPr id="12" name="Curved Right Arrow 11">
            <a:extLst>
              <a:ext uri="{FF2B5EF4-FFF2-40B4-BE49-F238E27FC236}">
                <a16:creationId xmlns:a16="http://schemas.microsoft.com/office/drawing/2014/main" id="{4CCBEB05-63E1-4442-B02E-781E10ACBAA0}"/>
              </a:ext>
            </a:extLst>
          </p:cNvPr>
          <p:cNvSpPr/>
          <p:nvPr/>
        </p:nvSpPr>
        <p:spPr>
          <a:xfrm>
            <a:off x="4406179" y="3176078"/>
            <a:ext cx="858738" cy="1683026"/>
          </a:xfrm>
          <a:prstGeom prst="curvedRightArrow">
            <a:avLst>
              <a:gd name="adj1" fmla="val 25000"/>
              <a:gd name="adj2" fmla="val 8312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CA0A9952-852D-1A4C-AA4A-5E8F1B51B79B}"/>
              </a:ext>
            </a:extLst>
          </p:cNvPr>
          <p:cNvSpPr/>
          <p:nvPr/>
        </p:nvSpPr>
        <p:spPr>
          <a:xfrm rot="10800000">
            <a:off x="6975002" y="3091432"/>
            <a:ext cx="858738" cy="1683026"/>
          </a:xfrm>
          <a:prstGeom prst="curvedRightArrow">
            <a:avLst>
              <a:gd name="adj1" fmla="val 25000"/>
              <a:gd name="adj2" fmla="val 8312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2629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5D1517-8100-C645-8E70-8DD3542E057C}"/>
              </a:ext>
            </a:extLst>
          </p:cNvPr>
          <p:cNvSpPr txBox="1"/>
          <p:nvPr/>
        </p:nvSpPr>
        <p:spPr>
          <a:xfrm>
            <a:off x="8466667" y="313266"/>
            <a:ext cx="2628284" cy="369332"/>
          </a:xfrm>
          <a:prstGeom prst="rect">
            <a:avLst/>
          </a:prstGeom>
          <a:noFill/>
        </p:spPr>
        <p:txBody>
          <a:bodyPr wrap="none" rtlCol="0">
            <a:spAutoFit/>
          </a:bodyPr>
          <a:lstStyle/>
          <a:p>
            <a:r>
              <a:rPr lang="en-US" dirty="0">
                <a:hlinkClick r:id="rId2"/>
              </a:rPr>
              <a:t>https://colorbrewer2.org/</a:t>
            </a:r>
            <a:endParaRPr lang="en-US" dirty="0"/>
          </a:p>
        </p:txBody>
      </p:sp>
      <p:pic>
        <p:nvPicPr>
          <p:cNvPr id="6" name="Picture 5">
            <a:extLst>
              <a:ext uri="{FF2B5EF4-FFF2-40B4-BE49-F238E27FC236}">
                <a16:creationId xmlns:a16="http://schemas.microsoft.com/office/drawing/2014/main" id="{6E6A291F-AA85-594D-9350-5842D584F032}"/>
              </a:ext>
            </a:extLst>
          </p:cNvPr>
          <p:cNvPicPr>
            <a:picLocks noChangeAspect="1"/>
          </p:cNvPicPr>
          <p:nvPr/>
        </p:nvPicPr>
        <p:blipFill rotWithShape="1">
          <a:blip r:embed="rId3"/>
          <a:srcRect r="66637"/>
          <a:stretch/>
        </p:blipFill>
        <p:spPr>
          <a:xfrm>
            <a:off x="8406353" y="1090788"/>
            <a:ext cx="2688598" cy="5166077"/>
          </a:xfrm>
          <a:prstGeom prst="rect">
            <a:avLst/>
          </a:prstGeom>
        </p:spPr>
      </p:pic>
      <p:pic>
        <p:nvPicPr>
          <p:cNvPr id="8" name="Picture 7">
            <a:extLst>
              <a:ext uri="{FF2B5EF4-FFF2-40B4-BE49-F238E27FC236}">
                <a16:creationId xmlns:a16="http://schemas.microsoft.com/office/drawing/2014/main" id="{131D2CBA-6275-3741-88A4-8F3F32A4C5E4}"/>
              </a:ext>
            </a:extLst>
          </p:cNvPr>
          <p:cNvPicPr>
            <a:picLocks noChangeAspect="1"/>
          </p:cNvPicPr>
          <p:nvPr/>
        </p:nvPicPr>
        <p:blipFill>
          <a:blip r:embed="rId4"/>
          <a:stretch>
            <a:fillRect/>
          </a:stretch>
        </p:blipFill>
        <p:spPr>
          <a:xfrm>
            <a:off x="457200" y="313266"/>
            <a:ext cx="6400800" cy="6400800"/>
          </a:xfrm>
          <a:prstGeom prst="rect">
            <a:avLst/>
          </a:prstGeom>
        </p:spPr>
      </p:pic>
    </p:spTree>
    <p:extLst>
      <p:ext uri="{BB962C8B-B14F-4D97-AF65-F5344CB8AC3E}">
        <p14:creationId xmlns:p14="http://schemas.microsoft.com/office/powerpoint/2010/main" val="3042329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31B8-9F61-B24B-9A9B-3508BD6E887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2CCBF482-8240-F840-B278-318F328F4733}"/>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Datasets were taken from the Women, Minorities, and Persons with Disabilities in Science and Engineering Report </a:t>
            </a:r>
            <a:r>
              <a:rPr lang="en-US" dirty="0">
                <a:latin typeface="Arial" panose="020B0604020202020204" pitchFamily="34" charset="0"/>
                <a:cs typeface="Arial" panose="020B0604020202020204" pitchFamily="34" charset="0"/>
                <a:hlinkClick r:id="rId2"/>
              </a:rPr>
              <a:t>https://ncses.nsf.gov/pubs/nsf19304/data</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of the slides (*) were taken from a previous R Bootcamp Workshop I did with Rogan Magee in 2017</a:t>
            </a:r>
          </a:p>
        </p:txBody>
      </p:sp>
    </p:spTree>
    <p:extLst>
      <p:ext uri="{BB962C8B-B14F-4D97-AF65-F5344CB8AC3E}">
        <p14:creationId xmlns:p14="http://schemas.microsoft.com/office/powerpoint/2010/main" val="239678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A2B5E3-9C74-EB4A-9581-A98BF8F05377}"/>
              </a:ext>
            </a:extLst>
          </p:cNvPr>
          <p:cNvPicPr>
            <a:picLocks noChangeAspect="1"/>
          </p:cNvPicPr>
          <p:nvPr/>
        </p:nvPicPr>
        <p:blipFill rotWithShape="1">
          <a:blip r:embed="rId2"/>
          <a:srcRect b="11497"/>
          <a:stretch/>
        </p:blipFill>
        <p:spPr>
          <a:xfrm>
            <a:off x="2667000" y="331307"/>
            <a:ext cx="6858000" cy="6069494"/>
          </a:xfrm>
          <a:prstGeom prst="rect">
            <a:avLst/>
          </a:prstGeom>
        </p:spPr>
      </p:pic>
      <p:sp>
        <p:nvSpPr>
          <p:cNvPr id="4" name="TextBox 3">
            <a:extLst>
              <a:ext uri="{FF2B5EF4-FFF2-40B4-BE49-F238E27FC236}">
                <a16:creationId xmlns:a16="http://schemas.microsoft.com/office/drawing/2014/main" id="{0D6B91CD-0469-2946-BBA4-CB2DBBC97EBE}"/>
              </a:ext>
            </a:extLst>
          </p:cNvPr>
          <p:cNvSpPr txBox="1"/>
          <p:nvPr/>
        </p:nvSpPr>
        <p:spPr>
          <a:xfrm>
            <a:off x="3330659" y="0"/>
            <a:ext cx="4416594" cy="1015663"/>
          </a:xfrm>
          <a:prstGeom prst="rect">
            <a:avLst/>
          </a:prstGeom>
          <a:noFill/>
        </p:spPr>
        <p:txBody>
          <a:bodyPr wrap="none" rtlCol="0">
            <a:spAutoFit/>
          </a:bodyPr>
          <a:lstStyle/>
          <a:p>
            <a:r>
              <a:rPr lang="en-US" sz="6000" dirty="0">
                <a:latin typeface="Arial" panose="020B0604020202020204" pitchFamily="34" charset="0"/>
                <a:cs typeface="Arial" panose="020B0604020202020204" pitchFamily="34" charset="0"/>
              </a:rPr>
              <a:t>Thank you!!!</a:t>
            </a:r>
          </a:p>
        </p:txBody>
      </p:sp>
      <p:sp>
        <p:nvSpPr>
          <p:cNvPr id="5" name="TextBox 4">
            <a:extLst>
              <a:ext uri="{FF2B5EF4-FFF2-40B4-BE49-F238E27FC236}">
                <a16:creationId xmlns:a16="http://schemas.microsoft.com/office/drawing/2014/main" id="{D43B8580-D2D6-A74F-A6F4-2F241B3D92B3}"/>
              </a:ext>
            </a:extLst>
          </p:cNvPr>
          <p:cNvSpPr txBox="1"/>
          <p:nvPr/>
        </p:nvSpPr>
        <p:spPr>
          <a:xfrm>
            <a:off x="304799" y="5764695"/>
            <a:ext cx="2915222"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Tess Cherlin</a:t>
            </a:r>
          </a:p>
          <a:p>
            <a:r>
              <a:rPr lang="en-US" dirty="0" err="1">
                <a:latin typeface="Arial" panose="020B0604020202020204" pitchFamily="34" charset="0"/>
                <a:cs typeface="Arial" panose="020B0604020202020204" pitchFamily="34" charset="0"/>
              </a:rPr>
              <a:t>tess.cherlin@jefferson.edu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alldayscientess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41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832D0-59C8-954C-8066-8C21AC65B239}"/>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RLadies</a:t>
            </a:r>
            <a:r>
              <a:rPr lang="en-US" dirty="0">
                <a:latin typeface="Arial" panose="020B0604020202020204" pitchFamily="34" charset="0"/>
                <a:cs typeface="Arial" panose="020B0604020202020204" pitchFamily="34" charset="0"/>
              </a:rPr>
              <a:t> Global #BlackLivesMatter </a:t>
            </a:r>
          </a:p>
        </p:txBody>
      </p:sp>
      <p:sp>
        <p:nvSpPr>
          <p:cNvPr id="3" name="Content Placeholder 2">
            <a:extLst>
              <a:ext uri="{FF2B5EF4-FFF2-40B4-BE49-F238E27FC236}">
                <a16:creationId xmlns:a16="http://schemas.microsoft.com/office/drawing/2014/main" id="{80280727-204E-354F-A15C-69F6F353115B}"/>
              </a:ext>
            </a:extLst>
          </p:cNvPr>
          <p:cNvSpPr>
            <a:spLocks noGrp="1"/>
          </p:cNvSpPr>
          <p:nvPr>
            <p:ph idx="1"/>
          </p:nvPr>
        </p:nvSpPr>
        <p:spPr>
          <a:xfrm>
            <a:off x="838200" y="1501532"/>
            <a:ext cx="10515600" cy="4351338"/>
          </a:xfrm>
        </p:spPr>
        <p:txBody>
          <a:bodyPr/>
          <a:lstStyle/>
          <a:p>
            <a:pPr marL="0" indent="0">
              <a:buNone/>
            </a:pPr>
            <a:r>
              <a:rPr lang="en-US" dirty="0"/>
              <a:t>While the R-Ladies mission is focused on improving gender diversity within the R community, we also recognize both the struggle that Black people face, and the compound effect of intersectionality when a member identifies with multiple underrepresented groups. R-Ladies Global makes a commitment to improve how the organization supports Black, Indigenous and People of Color</a:t>
            </a:r>
          </a:p>
        </p:txBody>
      </p:sp>
      <p:pic>
        <p:nvPicPr>
          <p:cNvPr id="11" name="Picture 10">
            <a:extLst>
              <a:ext uri="{FF2B5EF4-FFF2-40B4-BE49-F238E27FC236}">
                <a16:creationId xmlns:a16="http://schemas.microsoft.com/office/drawing/2014/main" id="{0199E4B6-56F7-C341-A310-E1FB874600DF}"/>
              </a:ext>
            </a:extLst>
          </p:cNvPr>
          <p:cNvPicPr>
            <a:picLocks noChangeAspect="1"/>
          </p:cNvPicPr>
          <p:nvPr/>
        </p:nvPicPr>
        <p:blipFill>
          <a:blip r:embed="rId3"/>
          <a:stretch>
            <a:fillRect/>
          </a:stretch>
        </p:blipFill>
        <p:spPr>
          <a:xfrm>
            <a:off x="323970" y="4293704"/>
            <a:ext cx="2394147" cy="2405270"/>
          </a:xfrm>
          <a:prstGeom prst="rect">
            <a:avLst/>
          </a:prstGeom>
        </p:spPr>
      </p:pic>
      <p:pic>
        <p:nvPicPr>
          <p:cNvPr id="13" name="Picture 12">
            <a:extLst>
              <a:ext uri="{FF2B5EF4-FFF2-40B4-BE49-F238E27FC236}">
                <a16:creationId xmlns:a16="http://schemas.microsoft.com/office/drawing/2014/main" id="{5BDEBF6D-8FB4-034B-B078-3F9DE6D2C949}"/>
              </a:ext>
            </a:extLst>
          </p:cNvPr>
          <p:cNvPicPr>
            <a:picLocks noChangeAspect="1"/>
          </p:cNvPicPr>
          <p:nvPr/>
        </p:nvPicPr>
        <p:blipFill>
          <a:blip r:embed="rId4"/>
          <a:stretch>
            <a:fillRect/>
          </a:stretch>
        </p:blipFill>
        <p:spPr>
          <a:xfrm>
            <a:off x="10013961" y="4419600"/>
            <a:ext cx="1818100" cy="2153478"/>
          </a:xfrm>
          <a:prstGeom prst="rect">
            <a:avLst/>
          </a:prstGeom>
        </p:spPr>
      </p:pic>
      <p:sp>
        <p:nvSpPr>
          <p:cNvPr id="14" name="TextBox 13">
            <a:extLst>
              <a:ext uri="{FF2B5EF4-FFF2-40B4-BE49-F238E27FC236}">
                <a16:creationId xmlns:a16="http://schemas.microsoft.com/office/drawing/2014/main" id="{D23116B1-9101-7E44-9517-6687A9F315EF}"/>
              </a:ext>
            </a:extLst>
          </p:cNvPr>
          <p:cNvSpPr txBox="1"/>
          <p:nvPr/>
        </p:nvSpPr>
        <p:spPr>
          <a:xfrm>
            <a:off x="2847441" y="4185137"/>
            <a:ext cx="6798656" cy="1477328"/>
          </a:xfrm>
          <a:prstGeom prst="rect">
            <a:avLst/>
          </a:prstGeom>
          <a:noFill/>
        </p:spPr>
        <p:txBody>
          <a:bodyPr wrap="none" rtlCol="0">
            <a:spAutoFit/>
          </a:bodyPr>
          <a:lstStyle/>
          <a:p>
            <a:pPr algn="ctr"/>
            <a:r>
              <a:rPr lang="en-US" sz="3000" dirty="0">
                <a:latin typeface="Arial" panose="020B0604020202020204" pitchFamily="34" charset="0"/>
                <a:cs typeface="Arial" panose="020B0604020202020204" pitchFamily="34" charset="0"/>
              </a:rPr>
              <a:t>Women, Minorities, and Persons with</a:t>
            </a:r>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Disabilities in Science and Engineering</a:t>
            </a:r>
          </a:p>
          <a:p>
            <a:pPr algn="ctr"/>
            <a:r>
              <a:rPr lang="en-US" sz="3000" dirty="0">
                <a:latin typeface="Arial" panose="020B0604020202020204" pitchFamily="34" charset="0"/>
                <a:cs typeface="Arial" panose="020B0604020202020204" pitchFamily="34" charset="0"/>
              </a:rPr>
              <a:t>2019 Report</a:t>
            </a:r>
          </a:p>
        </p:txBody>
      </p:sp>
      <p:sp>
        <p:nvSpPr>
          <p:cNvPr id="5" name="TextBox 4">
            <a:extLst>
              <a:ext uri="{FF2B5EF4-FFF2-40B4-BE49-F238E27FC236}">
                <a16:creationId xmlns:a16="http://schemas.microsoft.com/office/drawing/2014/main" id="{66A2191B-BD23-3842-93DC-5F9ABDBEC6E5}"/>
              </a:ext>
            </a:extLst>
          </p:cNvPr>
          <p:cNvSpPr txBox="1"/>
          <p:nvPr/>
        </p:nvSpPr>
        <p:spPr>
          <a:xfrm>
            <a:off x="4025689" y="6028308"/>
            <a:ext cx="4140621" cy="369332"/>
          </a:xfrm>
          <a:prstGeom prst="rect">
            <a:avLst/>
          </a:prstGeom>
          <a:noFill/>
        </p:spPr>
        <p:txBody>
          <a:bodyPr wrap="none" rtlCol="0">
            <a:spAutoFit/>
          </a:bodyPr>
          <a:lstStyle/>
          <a:p>
            <a:r>
              <a:rPr lang="en-US" dirty="0">
                <a:hlinkClick r:id="rId5"/>
              </a:rPr>
              <a:t>https://ncses.nsf.gov/pubs/nsf19304/data</a:t>
            </a:r>
            <a:endParaRPr lang="en-US" dirty="0"/>
          </a:p>
        </p:txBody>
      </p:sp>
    </p:spTree>
    <p:extLst>
      <p:ext uri="{BB962C8B-B14F-4D97-AF65-F5344CB8AC3E}">
        <p14:creationId xmlns:p14="http://schemas.microsoft.com/office/powerpoint/2010/main" val="32979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a:extLst>
              <a:ext uri="{FF2B5EF4-FFF2-40B4-BE49-F238E27FC236}">
                <a16:creationId xmlns:a16="http://schemas.microsoft.com/office/drawing/2014/main" id="{A5B4F138-1146-ED47-84F1-0029455AB187}"/>
              </a:ext>
            </a:extLst>
          </p:cNvPr>
          <p:cNvGraphicFramePr>
            <a:graphicFrameLocks/>
          </p:cNvGraphicFramePr>
          <p:nvPr>
            <p:extLst>
              <p:ext uri="{D42A27DB-BD31-4B8C-83A1-F6EECF244321}">
                <p14:modId xmlns:p14="http://schemas.microsoft.com/office/powerpoint/2010/main" val="2341798046"/>
              </p:ext>
            </p:extLst>
          </p:nvPr>
        </p:nvGraphicFramePr>
        <p:xfrm>
          <a:off x="6094369" y="2449748"/>
          <a:ext cx="5721350" cy="44132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3664C4CB-92E0-6E4D-929E-500C8201FB12}"/>
              </a:ext>
            </a:extLst>
          </p:cNvPr>
          <p:cNvGraphicFramePr>
            <a:graphicFrameLocks/>
          </p:cNvGraphicFramePr>
          <p:nvPr>
            <p:extLst>
              <p:ext uri="{D42A27DB-BD31-4B8C-83A1-F6EECF244321}">
                <p14:modId xmlns:p14="http://schemas.microsoft.com/office/powerpoint/2010/main" val="3955727891"/>
              </p:ext>
            </p:extLst>
          </p:nvPr>
        </p:nvGraphicFramePr>
        <p:xfrm>
          <a:off x="636608" y="2355850"/>
          <a:ext cx="5457761" cy="4502150"/>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0199E4B6-56F7-C341-A310-E1FB874600DF}"/>
              </a:ext>
            </a:extLst>
          </p:cNvPr>
          <p:cNvPicPr>
            <a:picLocks noChangeAspect="1"/>
          </p:cNvPicPr>
          <p:nvPr/>
        </p:nvPicPr>
        <p:blipFill>
          <a:blip r:embed="rId5"/>
          <a:stretch>
            <a:fillRect/>
          </a:stretch>
        </p:blipFill>
        <p:spPr>
          <a:xfrm>
            <a:off x="171570" y="44478"/>
            <a:ext cx="2394147" cy="2405270"/>
          </a:xfrm>
          <a:prstGeom prst="rect">
            <a:avLst/>
          </a:prstGeom>
        </p:spPr>
      </p:pic>
      <p:pic>
        <p:nvPicPr>
          <p:cNvPr id="13" name="Picture 12">
            <a:extLst>
              <a:ext uri="{FF2B5EF4-FFF2-40B4-BE49-F238E27FC236}">
                <a16:creationId xmlns:a16="http://schemas.microsoft.com/office/drawing/2014/main" id="{5BDEBF6D-8FB4-034B-B078-3F9DE6D2C949}"/>
              </a:ext>
            </a:extLst>
          </p:cNvPr>
          <p:cNvPicPr>
            <a:picLocks noChangeAspect="1"/>
          </p:cNvPicPr>
          <p:nvPr/>
        </p:nvPicPr>
        <p:blipFill>
          <a:blip r:embed="rId6"/>
          <a:stretch>
            <a:fillRect/>
          </a:stretch>
        </p:blipFill>
        <p:spPr>
          <a:xfrm>
            <a:off x="9861561" y="170374"/>
            <a:ext cx="1818100" cy="2153478"/>
          </a:xfrm>
          <a:prstGeom prst="rect">
            <a:avLst/>
          </a:prstGeom>
        </p:spPr>
      </p:pic>
      <p:sp>
        <p:nvSpPr>
          <p:cNvPr id="14" name="TextBox 13">
            <a:extLst>
              <a:ext uri="{FF2B5EF4-FFF2-40B4-BE49-F238E27FC236}">
                <a16:creationId xmlns:a16="http://schemas.microsoft.com/office/drawing/2014/main" id="{D23116B1-9101-7E44-9517-6687A9F315EF}"/>
              </a:ext>
            </a:extLst>
          </p:cNvPr>
          <p:cNvSpPr txBox="1"/>
          <p:nvPr/>
        </p:nvSpPr>
        <p:spPr>
          <a:xfrm>
            <a:off x="2695041" y="711415"/>
            <a:ext cx="6798656" cy="1477328"/>
          </a:xfrm>
          <a:prstGeom prst="rect">
            <a:avLst/>
          </a:prstGeom>
          <a:noFill/>
        </p:spPr>
        <p:txBody>
          <a:bodyPr wrap="none" rtlCol="0">
            <a:spAutoFit/>
          </a:bodyPr>
          <a:lstStyle/>
          <a:p>
            <a:pPr algn="ctr"/>
            <a:r>
              <a:rPr lang="en-US" sz="3000" dirty="0">
                <a:latin typeface="Arial" panose="020B0604020202020204" pitchFamily="34" charset="0"/>
                <a:cs typeface="Arial" panose="020B0604020202020204" pitchFamily="34" charset="0"/>
              </a:rPr>
              <a:t>Women, Minorities, and Persons with</a:t>
            </a:r>
            <a:br>
              <a:rPr lang="en-US" sz="3000" dirty="0">
                <a:latin typeface="Arial" panose="020B0604020202020204" pitchFamily="34" charset="0"/>
                <a:cs typeface="Arial" panose="020B0604020202020204" pitchFamily="34" charset="0"/>
              </a:rPr>
            </a:br>
            <a:r>
              <a:rPr lang="en-US" sz="3000" dirty="0">
                <a:latin typeface="Arial" panose="020B0604020202020204" pitchFamily="34" charset="0"/>
                <a:cs typeface="Arial" panose="020B0604020202020204" pitchFamily="34" charset="0"/>
              </a:rPr>
              <a:t>Disabilities in Science and Engineering</a:t>
            </a:r>
          </a:p>
          <a:p>
            <a:pPr algn="ctr"/>
            <a:r>
              <a:rPr lang="en-US" sz="3000" dirty="0">
                <a:latin typeface="Arial" panose="020B0604020202020204" pitchFamily="34" charset="0"/>
                <a:cs typeface="Arial" panose="020B0604020202020204" pitchFamily="34" charset="0"/>
              </a:rPr>
              <a:t>2019 Report</a:t>
            </a:r>
          </a:p>
        </p:txBody>
      </p:sp>
      <p:graphicFrame>
        <p:nvGraphicFramePr>
          <p:cNvPr id="12" name="Table 11">
            <a:extLst>
              <a:ext uri="{FF2B5EF4-FFF2-40B4-BE49-F238E27FC236}">
                <a16:creationId xmlns:a16="http://schemas.microsoft.com/office/drawing/2014/main" id="{08CC0607-2A19-0347-B787-1C28FFD57279}"/>
              </a:ext>
            </a:extLst>
          </p:cNvPr>
          <p:cNvGraphicFramePr>
            <a:graphicFrameLocks noGrp="1"/>
          </p:cNvGraphicFramePr>
          <p:nvPr>
            <p:extLst>
              <p:ext uri="{D42A27DB-BD31-4B8C-83A1-F6EECF244321}">
                <p14:modId xmlns:p14="http://schemas.microsoft.com/office/powerpoint/2010/main" val="3772651447"/>
              </p:ext>
            </p:extLst>
          </p:nvPr>
        </p:nvGraphicFramePr>
        <p:xfrm>
          <a:off x="6994318" y="2880583"/>
          <a:ext cx="3251200" cy="1422400"/>
        </p:xfrm>
        <a:graphic>
          <a:graphicData uri="http://schemas.openxmlformats.org/drawingml/2006/table">
            <a:tbl>
              <a:tblPr/>
              <a:tblGrid>
                <a:gridCol w="3251200">
                  <a:extLst>
                    <a:ext uri="{9D8B030D-6E8A-4147-A177-3AD203B41FA5}">
                      <a16:colId xmlns:a16="http://schemas.microsoft.com/office/drawing/2014/main" val="1459169493"/>
                    </a:ext>
                  </a:extLst>
                </a:gridCol>
              </a:tblGrid>
              <a:tr h="203200">
                <a:tc>
                  <a:txBody>
                    <a:bodyPr/>
                    <a:lstStyle/>
                    <a:p>
                      <a:pPr algn="l" fontAlgn="b"/>
                      <a:r>
                        <a:rPr lang="en-US" sz="1200" b="0" i="0" u="none" strike="noStrike" dirty="0">
                          <a:solidFill>
                            <a:srgbClr val="000000"/>
                          </a:solidFill>
                          <a:effectLst/>
                          <a:latin typeface="Arial" panose="020B0604020202020204" pitchFamily="34" charset="0"/>
                        </a:rPr>
                        <a:t>A. </a:t>
                      </a:r>
                      <a:r>
                        <a:rPr lang="en-US" sz="1200" b="0" i="0" u="none" strike="noStrike" dirty="0" err="1">
                          <a:solidFill>
                            <a:srgbClr val="000000"/>
                          </a:solidFill>
                          <a:effectLst/>
                          <a:latin typeface="Arial" panose="020B0604020202020204" pitchFamily="34" charset="0"/>
                        </a:rPr>
                        <a:t>Hispanic_or_Latino</a:t>
                      </a:r>
                      <a:endParaRPr lang="en-US"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88884650"/>
                  </a:ext>
                </a:extLst>
              </a:tr>
              <a:tr h="203200">
                <a:tc>
                  <a:txBody>
                    <a:bodyPr/>
                    <a:lstStyle/>
                    <a:p>
                      <a:pPr algn="l" fontAlgn="b"/>
                      <a:r>
                        <a:rPr lang="en-US" sz="1200" b="0" i="0" u="none" strike="noStrike" dirty="0">
                          <a:solidFill>
                            <a:srgbClr val="000000"/>
                          </a:solidFill>
                          <a:effectLst/>
                          <a:latin typeface="Arial" panose="020B0604020202020204" pitchFamily="34" charset="0"/>
                        </a:rPr>
                        <a:t>B. </a:t>
                      </a:r>
                      <a:r>
                        <a:rPr lang="en-US" sz="1200" b="0" i="0" u="none" strike="noStrike" dirty="0" err="1">
                          <a:solidFill>
                            <a:srgbClr val="000000"/>
                          </a:solidFill>
                          <a:effectLst/>
                          <a:latin typeface="Arial" panose="020B0604020202020204" pitchFamily="34" charset="0"/>
                        </a:rPr>
                        <a:t>American_Indian_or_Alaska_Native</a:t>
                      </a:r>
                      <a:endParaRPr lang="en-US"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201253888"/>
                  </a:ext>
                </a:extLst>
              </a:tr>
              <a:tr h="203200">
                <a:tc>
                  <a:txBody>
                    <a:bodyPr/>
                    <a:lstStyle/>
                    <a:p>
                      <a:pPr algn="l" fontAlgn="b"/>
                      <a:r>
                        <a:rPr lang="en-US" sz="1200" b="0" i="0" u="none" strike="noStrike" dirty="0">
                          <a:solidFill>
                            <a:srgbClr val="000000"/>
                          </a:solidFill>
                          <a:effectLst/>
                          <a:latin typeface="Arial" panose="020B0604020202020204" pitchFamily="34" charset="0"/>
                        </a:rPr>
                        <a:t>C. Asian</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390283418"/>
                  </a:ext>
                </a:extLst>
              </a:tr>
              <a:tr h="203200">
                <a:tc>
                  <a:txBody>
                    <a:bodyPr/>
                    <a:lstStyle/>
                    <a:p>
                      <a:pPr algn="l" fontAlgn="b"/>
                      <a:r>
                        <a:rPr lang="en-US" sz="1200" b="0" i="0" u="none" strike="noStrike" dirty="0">
                          <a:solidFill>
                            <a:srgbClr val="000000"/>
                          </a:solidFill>
                          <a:effectLst/>
                          <a:latin typeface="Arial" panose="020B0604020202020204" pitchFamily="34" charset="0"/>
                        </a:rPr>
                        <a:t>D. </a:t>
                      </a:r>
                      <a:r>
                        <a:rPr lang="en-US" sz="1200" b="0" i="0" u="none" strike="noStrike" dirty="0" err="1">
                          <a:solidFill>
                            <a:srgbClr val="000000"/>
                          </a:solidFill>
                          <a:effectLst/>
                          <a:latin typeface="Arial" panose="020B0604020202020204" pitchFamily="34" charset="0"/>
                        </a:rPr>
                        <a:t>Black_or_African_American</a:t>
                      </a:r>
                      <a:endParaRPr lang="en-US"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008052802"/>
                  </a:ext>
                </a:extLst>
              </a:tr>
              <a:tr h="203200">
                <a:tc>
                  <a:txBody>
                    <a:bodyPr/>
                    <a:lstStyle/>
                    <a:p>
                      <a:pPr algn="l" fontAlgn="b"/>
                      <a:r>
                        <a:rPr lang="en-US" sz="1200" b="0" i="0" u="none" strike="noStrike" dirty="0">
                          <a:solidFill>
                            <a:srgbClr val="000000"/>
                          </a:solidFill>
                          <a:effectLst/>
                          <a:latin typeface="Arial" panose="020B0604020202020204" pitchFamily="34" charset="0"/>
                        </a:rPr>
                        <a:t>E. </a:t>
                      </a:r>
                      <a:r>
                        <a:rPr lang="en-US" sz="1200" b="0" i="0" u="none" strike="noStrike" dirty="0" err="1">
                          <a:solidFill>
                            <a:srgbClr val="000000"/>
                          </a:solidFill>
                          <a:effectLst/>
                          <a:latin typeface="Arial" panose="020B0604020202020204" pitchFamily="34" charset="0"/>
                        </a:rPr>
                        <a:t>Native_Hawaiian_or_Other_Pacific_Islander</a:t>
                      </a:r>
                      <a:endParaRPr lang="en-US"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489600170"/>
                  </a:ext>
                </a:extLst>
              </a:tr>
              <a:tr h="203200">
                <a:tc>
                  <a:txBody>
                    <a:bodyPr/>
                    <a:lstStyle/>
                    <a:p>
                      <a:pPr algn="l" fontAlgn="b"/>
                      <a:r>
                        <a:rPr lang="en-US" sz="1200" b="0" i="0" u="none" strike="noStrike" dirty="0">
                          <a:solidFill>
                            <a:srgbClr val="000000"/>
                          </a:solidFill>
                          <a:effectLst/>
                          <a:latin typeface="Arial" panose="020B0604020202020204" pitchFamily="34" charset="0"/>
                        </a:rPr>
                        <a:t>F. White</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4160802441"/>
                  </a:ext>
                </a:extLst>
              </a:tr>
              <a:tr h="203200">
                <a:tc>
                  <a:txBody>
                    <a:bodyPr/>
                    <a:lstStyle/>
                    <a:p>
                      <a:pPr algn="l" fontAlgn="b"/>
                      <a:r>
                        <a:rPr lang="en-US" sz="1200" b="0" i="0" u="none" strike="noStrike" dirty="0">
                          <a:solidFill>
                            <a:srgbClr val="000000"/>
                          </a:solidFill>
                          <a:effectLst/>
                          <a:latin typeface="Arial" panose="020B0604020202020204" pitchFamily="34" charset="0"/>
                        </a:rPr>
                        <a:t>G. </a:t>
                      </a:r>
                      <a:r>
                        <a:rPr lang="en-US" sz="1200" b="0" i="0" u="none" strike="noStrike" dirty="0" err="1">
                          <a:solidFill>
                            <a:srgbClr val="000000"/>
                          </a:solidFill>
                          <a:effectLst/>
                          <a:latin typeface="Arial" panose="020B0604020202020204" pitchFamily="34" charset="0"/>
                        </a:rPr>
                        <a:t>More_than_one_race</a:t>
                      </a:r>
                      <a:endParaRPr lang="en-US"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308027303"/>
                  </a:ext>
                </a:extLst>
              </a:tr>
            </a:tbl>
          </a:graphicData>
        </a:graphic>
      </p:graphicFrame>
      <p:graphicFrame>
        <p:nvGraphicFramePr>
          <p:cNvPr id="17" name="Table 16">
            <a:extLst>
              <a:ext uri="{FF2B5EF4-FFF2-40B4-BE49-F238E27FC236}">
                <a16:creationId xmlns:a16="http://schemas.microsoft.com/office/drawing/2014/main" id="{3C9F8924-A17E-4740-9B43-11AE09740D7A}"/>
              </a:ext>
            </a:extLst>
          </p:cNvPr>
          <p:cNvGraphicFramePr>
            <a:graphicFrameLocks noGrp="1"/>
          </p:cNvGraphicFramePr>
          <p:nvPr>
            <p:extLst>
              <p:ext uri="{D42A27DB-BD31-4B8C-83A1-F6EECF244321}">
                <p14:modId xmlns:p14="http://schemas.microsoft.com/office/powerpoint/2010/main" val="1165524844"/>
              </p:ext>
            </p:extLst>
          </p:nvPr>
        </p:nvGraphicFramePr>
        <p:xfrm>
          <a:off x="2916820" y="2880583"/>
          <a:ext cx="3015503" cy="1422400"/>
        </p:xfrm>
        <a:graphic>
          <a:graphicData uri="http://schemas.openxmlformats.org/drawingml/2006/table">
            <a:tbl>
              <a:tblPr/>
              <a:tblGrid>
                <a:gridCol w="3015503">
                  <a:extLst>
                    <a:ext uri="{9D8B030D-6E8A-4147-A177-3AD203B41FA5}">
                      <a16:colId xmlns:a16="http://schemas.microsoft.com/office/drawing/2014/main" val="2016961867"/>
                    </a:ext>
                  </a:extLst>
                </a:gridCol>
              </a:tblGrid>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A. </a:t>
                      </a:r>
                      <a:r>
                        <a:rPr lang="en-US" sz="1200" b="0" i="0" u="none" strike="noStrike" dirty="0" err="1">
                          <a:solidFill>
                            <a:srgbClr val="000000"/>
                          </a:solidFill>
                          <a:effectLst/>
                          <a:latin typeface="Arial" panose="020B0604020202020204" pitchFamily="34" charset="0"/>
                          <a:cs typeface="Arial" panose="020B0604020202020204" pitchFamily="34" charset="0"/>
                        </a:rPr>
                        <a:t>Biological_or_Life_scientist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059903963"/>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B. </a:t>
                      </a:r>
                      <a:r>
                        <a:rPr lang="en-US" sz="1200" b="0" i="0" u="none" strike="noStrike" dirty="0" err="1">
                          <a:solidFill>
                            <a:srgbClr val="000000"/>
                          </a:solidFill>
                          <a:effectLst/>
                          <a:latin typeface="Arial" panose="020B0604020202020204" pitchFamily="34" charset="0"/>
                          <a:cs typeface="Arial" panose="020B0604020202020204" pitchFamily="34" charset="0"/>
                        </a:rPr>
                        <a:t>Computer_and_information_scientist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256927416"/>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C. </a:t>
                      </a:r>
                      <a:r>
                        <a:rPr lang="en-US" sz="1200" b="0" i="0" u="none" strike="noStrike" dirty="0" err="1">
                          <a:solidFill>
                            <a:srgbClr val="000000"/>
                          </a:solidFill>
                          <a:effectLst/>
                          <a:latin typeface="Arial" panose="020B0604020202020204" pitchFamily="34" charset="0"/>
                          <a:cs typeface="Arial" panose="020B0604020202020204" pitchFamily="34" charset="0"/>
                        </a:rPr>
                        <a:t>Mathematical_scientist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78223314"/>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D. </a:t>
                      </a:r>
                      <a:r>
                        <a:rPr lang="en-US" sz="1200" b="0" i="0" u="none" strike="noStrike" dirty="0" err="1">
                          <a:solidFill>
                            <a:srgbClr val="000000"/>
                          </a:solidFill>
                          <a:effectLst/>
                          <a:latin typeface="Arial" panose="020B0604020202020204" pitchFamily="34" charset="0"/>
                          <a:cs typeface="Arial" panose="020B0604020202020204" pitchFamily="34" charset="0"/>
                        </a:rPr>
                        <a:t>Physical_scientist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600121352"/>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E. Psychologist</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903993679"/>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F. </a:t>
                      </a:r>
                      <a:r>
                        <a:rPr lang="en-US" sz="1200" b="0" i="0" u="none" strike="noStrike" dirty="0" err="1">
                          <a:solidFill>
                            <a:srgbClr val="000000"/>
                          </a:solidFill>
                          <a:effectLst/>
                          <a:latin typeface="Arial" panose="020B0604020202020204" pitchFamily="34" charset="0"/>
                          <a:cs typeface="Arial" panose="020B0604020202020204" pitchFamily="34" charset="0"/>
                        </a:rPr>
                        <a:t>Social_scientist</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86867096"/>
                  </a:ext>
                </a:extLst>
              </a:tr>
              <a:tr h="203200">
                <a:tc>
                  <a:txBody>
                    <a:bodyPr/>
                    <a:lstStyle/>
                    <a:p>
                      <a:pPr algn="r" fontAlgn="b"/>
                      <a:r>
                        <a:rPr lang="en-US" sz="1200" b="0" i="0" u="none" strike="noStrike" dirty="0">
                          <a:solidFill>
                            <a:srgbClr val="000000"/>
                          </a:solidFill>
                          <a:effectLst/>
                          <a:latin typeface="Arial" panose="020B0604020202020204" pitchFamily="34" charset="0"/>
                          <a:cs typeface="Arial" panose="020B0604020202020204" pitchFamily="34" charset="0"/>
                        </a:rPr>
                        <a:t>G. </a:t>
                      </a:r>
                      <a:r>
                        <a:rPr lang="en-US" sz="1200" b="0" i="0" u="none" strike="noStrike" dirty="0" err="1">
                          <a:solidFill>
                            <a:srgbClr val="000000"/>
                          </a:solidFill>
                          <a:effectLst/>
                          <a:latin typeface="Arial" panose="020B0604020202020204" pitchFamily="34" charset="0"/>
                          <a:cs typeface="Arial" panose="020B0604020202020204" pitchFamily="34" charset="0"/>
                        </a:rPr>
                        <a:t>Engineering_occupations</a:t>
                      </a:r>
                      <a:endParaRPr lang="en-US" sz="12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540545014"/>
                  </a:ext>
                </a:extLst>
              </a:tr>
            </a:tbl>
          </a:graphicData>
        </a:graphic>
      </p:graphicFrame>
      <p:sp>
        <p:nvSpPr>
          <p:cNvPr id="20" name="TextBox 19">
            <a:extLst>
              <a:ext uri="{FF2B5EF4-FFF2-40B4-BE49-F238E27FC236}">
                <a16:creationId xmlns:a16="http://schemas.microsoft.com/office/drawing/2014/main" id="{82248485-7995-3645-AB36-0A53E9CC95FC}"/>
              </a:ext>
            </a:extLst>
          </p:cNvPr>
          <p:cNvSpPr txBox="1"/>
          <p:nvPr/>
        </p:nvSpPr>
        <p:spPr>
          <a:xfrm>
            <a:off x="1666750" y="5405377"/>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1" name="TextBox 20">
            <a:extLst>
              <a:ext uri="{FF2B5EF4-FFF2-40B4-BE49-F238E27FC236}">
                <a16:creationId xmlns:a16="http://schemas.microsoft.com/office/drawing/2014/main" id="{E3D808A9-2E72-AB4F-A837-FDF2E77EC635}"/>
              </a:ext>
            </a:extLst>
          </p:cNvPr>
          <p:cNvSpPr txBox="1"/>
          <p:nvPr/>
        </p:nvSpPr>
        <p:spPr>
          <a:xfrm>
            <a:off x="2249828" y="4237593"/>
            <a:ext cx="338554"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2" name="TextBox 21">
            <a:extLst>
              <a:ext uri="{FF2B5EF4-FFF2-40B4-BE49-F238E27FC236}">
                <a16:creationId xmlns:a16="http://schemas.microsoft.com/office/drawing/2014/main" id="{4811C69B-CE5B-C440-BCF6-23571927D517}"/>
              </a:ext>
            </a:extLst>
          </p:cNvPr>
          <p:cNvSpPr txBox="1"/>
          <p:nvPr/>
        </p:nvSpPr>
        <p:spPr>
          <a:xfrm>
            <a:off x="2707608" y="5590043"/>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23" name="TextBox 22">
            <a:extLst>
              <a:ext uri="{FF2B5EF4-FFF2-40B4-BE49-F238E27FC236}">
                <a16:creationId xmlns:a16="http://schemas.microsoft.com/office/drawing/2014/main" id="{5BC3F0C2-0219-B64E-B1AD-63473636BA6B}"/>
              </a:ext>
            </a:extLst>
          </p:cNvPr>
          <p:cNvSpPr txBox="1"/>
          <p:nvPr/>
        </p:nvSpPr>
        <p:spPr>
          <a:xfrm>
            <a:off x="3247275" y="5451147"/>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sp>
        <p:nvSpPr>
          <p:cNvPr id="24" name="TextBox 23">
            <a:extLst>
              <a:ext uri="{FF2B5EF4-FFF2-40B4-BE49-F238E27FC236}">
                <a16:creationId xmlns:a16="http://schemas.microsoft.com/office/drawing/2014/main" id="{98929B6E-6E48-7D4A-BE0A-8055A71BCDFA}"/>
              </a:ext>
            </a:extLst>
          </p:cNvPr>
          <p:cNvSpPr txBox="1"/>
          <p:nvPr/>
        </p:nvSpPr>
        <p:spPr>
          <a:xfrm>
            <a:off x="3853887" y="5451147"/>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a:t>
            </a:r>
          </a:p>
        </p:txBody>
      </p:sp>
      <p:sp>
        <p:nvSpPr>
          <p:cNvPr id="25" name="TextBox 24">
            <a:extLst>
              <a:ext uri="{FF2B5EF4-FFF2-40B4-BE49-F238E27FC236}">
                <a16:creationId xmlns:a16="http://schemas.microsoft.com/office/drawing/2014/main" id="{43747574-ED2B-874F-8520-C266E2D9D9C7}"/>
              </a:ext>
            </a:extLst>
          </p:cNvPr>
          <p:cNvSpPr txBox="1"/>
          <p:nvPr/>
        </p:nvSpPr>
        <p:spPr>
          <a:xfrm>
            <a:off x="4418974" y="5590043"/>
            <a:ext cx="325730"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a:t>
            </a:r>
          </a:p>
        </p:txBody>
      </p:sp>
      <p:sp>
        <p:nvSpPr>
          <p:cNvPr id="26" name="TextBox 25">
            <a:extLst>
              <a:ext uri="{FF2B5EF4-FFF2-40B4-BE49-F238E27FC236}">
                <a16:creationId xmlns:a16="http://schemas.microsoft.com/office/drawing/2014/main" id="{8A5E91C6-8C3A-194E-B457-3712D04D29F5}"/>
              </a:ext>
            </a:extLst>
          </p:cNvPr>
          <p:cNvSpPr txBox="1"/>
          <p:nvPr/>
        </p:nvSpPr>
        <p:spPr>
          <a:xfrm>
            <a:off x="4933615" y="4861911"/>
            <a:ext cx="364202"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G</a:t>
            </a:r>
          </a:p>
        </p:txBody>
      </p:sp>
      <p:sp>
        <p:nvSpPr>
          <p:cNvPr id="27" name="TextBox 26">
            <a:extLst>
              <a:ext uri="{FF2B5EF4-FFF2-40B4-BE49-F238E27FC236}">
                <a16:creationId xmlns:a16="http://schemas.microsoft.com/office/drawing/2014/main" id="{E56F0031-E683-4847-8D93-9450B5F8B090}"/>
              </a:ext>
            </a:extLst>
          </p:cNvPr>
          <p:cNvSpPr txBox="1"/>
          <p:nvPr/>
        </p:nvSpPr>
        <p:spPr>
          <a:xfrm>
            <a:off x="7154818" y="5560352"/>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8" name="TextBox 27">
            <a:extLst>
              <a:ext uri="{FF2B5EF4-FFF2-40B4-BE49-F238E27FC236}">
                <a16:creationId xmlns:a16="http://schemas.microsoft.com/office/drawing/2014/main" id="{8A5621E8-8E8B-CC47-A661-76C2ECFE16D3}"/>
              </a:ext>
            </a:extLst>
          </p:cNvPr>
          <p:cNvSpPr txBox="1"/>
          <p:nvPr/>
        </p:nvSpPr>
        <p:spPr>
          <a:xfrm>
            <a:off x="7845449" y="5789818"/>
            <a:ext cx="338554"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29" name="TextBox 28">
            <a:extLst>
              <a:ext uri="{FF2B5EF4-FFF2-40B4-BE49-F238E27FC236}">
                <a16:creationId xmlns:a16="http://schemas.microsoft.com/office/drawing/2014/main" id="{AB7F7F6F-BA54-0742-B6F0-434F276F4225}"/>
              </a:ext>
            </a:extLst>
          </p:cNvPr>
          <p:cNvSpPr txBox="1"/>
          <p:nvPr/>
        </p:nvSpPr>
        <p:spPr>
          <a:xfrm>
            <a:off x="8483304" y="4549152"/>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C</a:t>
            </a:r>
          </a:p>
        </p:txBody>
      </p:sp>
      <p:sp>
        <p:nvSpPr>
          <p:cNvPr id="30" name="TextBox 29">
            <a:extLst>
              <a:ext uri="{FF2B5EF4-FFF2-40B4-BE49-F238E27FC236}">
                <a16:creationId xmlns:a16="http://schemas.microsoft.com/office/drawing/2014/main" id="{C9341E2E-628A-754C-BA50-893ECE5B307A}"/>
              </a:ext>
            </a:extLst>
          </p:cNvPr>
          <p:cNvSpPr txBox="1"/>
          <p:nvPr/>
        </p:nvSpPr>
        <p:spPr>
          <a:xfrm>
            <a:off x="9179908" y="5375686"/>
            <a:ext cx="35137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D</a:t>
            </a:r>
          </a:p>
        </p:txBody>
      </p:sp>
      <p:sp>
        <p:nvSpPr>
          <p:cNvPr id="31" name="TextBox 30">
            <a:extLst>
              <a:ext uri="{FF2B5EF4-FFF2-40B4-BE49-F238E27FC236}">
                <a16:creationId xmlns:a16="http://schemas.microsoft.com/office/drawing/2014/main" id="{28BE12F5-AFA4-9B40-9F9F-84320C1A6728}"/>
              </a:ext>
            </a:extLst>
          </p:cNvPr>
          <p:cNvSpPr txBox="1"/>
          <p:nvPr/>
        </p:nvSpPr>
        <p:spPr>
          <a:xfrm>
            <a:off x="9839694" y="5745018"/>
            <a:ext cx="3385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a:t>
            </a:r>
          </a:p>
        </p:txBody>
      </p:sp>
      <p:sp>
        <p:nvSpPr>
          <p:cNvPr id="32" name="TextBox 31">
            <a:extLst>
              <a:ext uri="{FF2B5EF4-FFF2-40B4-BE49-F238E27FC236}">
                <a16:creationId xmlns:a16="http://schemas.microsoft.com/office/drawing/2014/main" id="{93FACF1B-58E5-5844-B2DC-4B64DF54AE50}"/>
              </a:ext>
            </a:extLst>
          </p:cNvPr>
          <p:cNvSpPr txBox="1"/>
          <p:nvPr/>
        </p:nvSpPr>
        <p:spPr>
          <a:xfrm>
            <a:off x="10543849" y="4471707"/>
            <a:ext cx="325730"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F</a:t>
            </a:r>
          </a:p>
        </p:txBody>
      </p:sp>
      <p:sp>
        <p:nvSpPr>
          <p:cNvPr id="33" name="TextBox 32">
            <a:extLst>
              <a:ext uri="{FF2B5EF4-FFF2-40B4-BE49-F238E27FC236}">
                <a16:creationId xmlns:a16="http://schemas.microsoft.com/office/drawing/2014/main" id="{D068D383-56F7-EE4D-AAA2-747D7A6C5A50}"/>
              </a:ext>
            </a:extLst>
          </p:cNvPr>
          <p:cNvSpPr txBox="1"/>
          <p:nvPr/>
        </p:nvSpPr>
        <p:spPr>
          <a:xfrm>
            <a:off x="11223618" y="5745018"/>
            <a:ext cx="364202" cy="369332"/>
          </a:xfrm>
          <a:prstGeom prst="rect">
            <a:avLst/>
          </a:prstGeom>
          <a:solidFill>
            <a:schemeClr val="bg1"/>
          </a:solidFill>
        </p:spPr>
        <p:txBody>
          <a:bodyPr wrap="none" rtlCol="0">
            <a:spAutoFit/>
          </a:bodyPr>
          <a:lstStyle/>
          <a:p>
            <a:r>
              <a:rPr lang="en-US" dirty="0">
                <a:latin typeface="Arial" panose="020B0604020202020204" pitchFamily="34" charset="0"/>
                <a:cs typeface="Arial" panose="020B0604020202020204" pitchFamily="34" charset="0"/>
              </a:rPr>
              <a:t>G</a:t>
            </a:r>
          </a:p>
        </p:txBody>
      </p:sp>
    </p:spTree>
    <p:extLst>
      <p:ext uri="{BB962C8B-B14F-4D97-AF65-F5344CB8AC3E}">
        <p14:creationId xmlns:p14="http://schemas.microsoft.com/office/powerpoint/2010/main" val="280157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7" grpId="0"/>
      <p:bldP spid="28" grpId="0" animBg="1"/>
      <p:bldP spid="29" grpId="0"/>
      <p:bldP spid="30" grpId="0"/>
      <p:bldP spid="31" grpId="0"/>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35749"/>
            <a:ext cx="10515600" cy="1325563"/>
          </a:xfrm>
        </p:spPr>
        <p:txBody>
          <a:bodyPr/>
          <a:lstStyle/>
          <a:p>
            <a:r>
              <a:rPr lang="en-US" dirty="0">
                <a:latin typeface="Arial" panose="020B0604020202020204" pitchFamily="34" charset="0"/>
                <a:cs typeface="Arial" panose="020B0604020202020204" pitchFamily="34" charset="0"/>
              </a:rPr>
              <a:t>Objectives</a:t>
            </a:r>
          </a:p>
        </p:txBody>
      </p:sp>
      <p:sp>
        <p:nvSpPr>
          <p:cNvPr id="3" name="Content Placeholder 2"/>
          <p:cNvSpPr>
            <a:spLocks noGrp="1"/>
          </p:cNvSpPr>
          <p:nvPr>
            <p:ph idx="1"/>
          </p:nvPr>
        </p:nvSpPr>
        <p:spPr>
          <a:xfrm>
            <a:off x="838200" y="3497673"/>
            <a:ext cx="10515600" cy="3220368"/>
          </a:xfrm>
        </p:spPr>
        <p:txBody>
          <a:bodyPr/>
          <a:lstStyle/>
          <a:p>
            <a:pPr marL="514350" indent="-514350">
              <a:buFont typeface="+mj-lt"/>
              <a:buAutoNum type="arabicPeriod"/>
            </a:pPr>
            <a:r>
              <a:rPr lang="en-US" dirty="0">
                <a:latin typeface="Arial" panose="020B0604020202020204" pitchFamily="34" charset="0"/>
                <a:cs typeface="Arial" panose="020B0604020202020204" pitchFamily="34" charset="0"/>
              </a:rPr>
              <a:t>Provide a brief introduction to R and </a:t>
            </a:r>
            <a:r>
              <a:rPr lang="en-US" dirty="0" err="1">
                <a:latin typeface="Arial" panose="020B0604020202020204" pitchFamily="34" charset="0"/>
                <a:cs typeface="Arial" panose="020B0604020202020204" pitchFamily="34" charset="0"/>
              </a:rPr>
              <a:t>RStudio</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Become familiar with the </a:t>
            </a:r>
            <a:r>
              <a:rPr lang="en-US" dirty="0" err="1">
                <a:latin typeface="Arial" panose="020B0604020202020204" pitchFamily="34" charset="0"/>
                <a:cs typeface="Arial" panose="020B0604020202020204" pitchFamily="34" charset="0"/>
              </a:rPr>
              <a:t>RStudio</a:t>
            </a:r>
            <a:r>
              <a:rPr lang="en-US" dirty="0">
                <a:latin typeface="Arial" panose="020B0604020202020204" pitchFamily="34" charset="0"/>
                <a:cs typeface="Arial" panose="020B0604020202020204" pitchFamily="34" charset="0"/>
              </a:rPr>
              <a:t> environment</a:t>
            </a:r>
          </a:p>
          <a:p>
            <a:pPr marL="514350" indent="-514350">
              <a:buFont typeface="+mj-lt"/>
              <a:buAutoNum type="arabicPeriod"/>
            </a:pPr>
            <a:r>
              <a:rPr lang="en-US" dirty="0">
                <a:latin typeface="Arial" panose="020B0604020202020204" pitchFamily="34" charset="0"/>
                <a:cs typeface="Arial" panose="020B0604020202020204" pitchFamily="34" charset="0"/>
              </a:rPr>
              <a:t>Learn how to open R code and read in data files in </a:t>
            </a:r>
            <a:r>
              <a:rPr lang="en-US" dirty="0" err="1">
                <a:latin typeface="Arial" panose="020B0604020202020204" pitchFamily="34" charset="0"/>
                <a:cs typeface="Arial" panose="020B0604020202020204" pitchFamily="34" charset="0"/>
              </a:rPr>
              <a:t>Rstudio</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Learn how to manipulate and write data in </a:t>
            </a:r>
            <a:r>
              <a:rPr lang="en-US" dirty="0" err="1">
                <a:latin typeface="Arial" panose="020B0604020202020204" pitchFamily="34" charset="0"/>
                <a:cs typeface="Arial" panose="020B0604020202020204" pitchFamily="34" charset="0"/>
              </a:rPr>
              <a:t>RStudio</a:t>
            </a:r>
            <a:endParaRPr lang="en-US" dirty="0">
              <a:latin typeface="Arial" panose="020B0604020202020204" pitchFamily="34" charset="0"/>
              <a:cs typeface="Arial" panose="020B0604020202020204" pitchFamily="34" charset="0"/>
            </a:endParaRPr>
          </a:p>
          <a:p>
            <a:pPr marL="514350" indent="-514350">
              <a:buFont typeface="+mj-lt"/>
              <a:buAutoNum type="arabicPeriod"/>
            </a:pPr>
            <a:r>
              <a:rPr lang="en-US" dirty="0">
                <a:latin typeface="Arial" panose="020B0604020202020204" pitchFamily="34" charset="0"/>
                <a:cs typeface="Arial" panose="020B0604020202020204" pitchFamily="34" charset="0"/>
              </a:rPr>
              <a:t>Calculate basic statistics in </a:t>
            </a:r>
            <a:r>
              <a:rPr lang="en-US" dirty="0" err="1">
                <a:latin typeface="Arial" panose="020B0604020202020204" pitchFamily="34" charset="0"/>
                <a:cs typeface="Arial" panose="020B0604020202020204" pitchFamily="34" charset="0"/>
              </a:rPr>
              <a:t>RStudio</a:t>
            </a:r>
            <a:r>
              <a:rPr lang="en-US" dirty="0">
                <a:latin typeface="Arial" panose="020B0604020202020204" pitchFamily="34" charset="0"/>
                <a:cs typeface="Arial" panose="020B0604020202020204" pitchFamily="34" charset="0"/>
              </a:rPr>
              <a:t> </a:t>
            </a:r>
          </a:p>
          <a:p>
            <a:pPr marL="514350" indent="-514350">
              <a:buFont typeface="+mj-lt"/>
              <a:buAutoNum type="arabicPeriod"/>
            </a:pPr>
            <a:r>
              <a:rPr lang="en-US" dirty="0">
                <a:latin typeface="Arial" panose="020B0604020202020204" pitchFamily="34" charset="0"/>
                <a:cs typeface="Arial" panose="020B0604020202020204" pitchFamily="34" charset="0"/>
              </a:rPr>
              <a:t>Create and and save </a:t>
            </a:r>
            <a:r>
              <a:rPr lang="en-US" dirty="0" err="1">
                <a:latin typeface="Arial" panose="020B0604020202020204" pitchFamily="34" charset="0"/>
                <a:cs typeface="Arial" panose="020B0604020202020204" pitchFamily="34" charset="0"/>
              </a:rPr>
              <a:t>barplots</a:t>
            </a:r>
            <a:r>
              <a:rPr lang="en-US" dirty="0">
                <a:latin typeface="Arial" panose="020B0604020202020204" pitchFamily="34" charset="0"/>
                <a:cs typeface="Arial" panose="020B0604020202020204" pitchFamily="34" charset="0"/>
              </a:rPr>
              <a:t> in </a:t>
            </a:r>
            <a:r>
              <a:rPr lang="en-US" dirty="0" err="1">
                <a:latin typeface="Arial" panose="020B0604020202020204" pitchFamily="34" charset="0"/>
                <a:cs typeface="Arial" panose="020B0604020202020204" pitchFamily="34" charset="0"/>
              </a:rPr>
              <a:t>RStudio</a:t>
            </a:r>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D38869D2-A3E8-9946-9CB8-E32E9A1C5293}"/>
              </a:ext>
            </a:extLst>
          </p:cNvPr>
          <p:cNvSpPr txBox="1">
            <a:spLocks/>
          </p:cNvSpPr>
          <p:nvPr/>
        </p:nvSpPr>
        <p:spPr>
          <a:xfrm>
            <a:off x="838200" y="-148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Goal</a:t>
            </a:r>
          </a:p>
        </p:txBody>
      </p:sp>
      <p:sp>
        <p:nvSpPr>
          <p:cNvPr id="5" name="Content Placeholder 2">
            <a:extLst>
              <a:ext uri="{FF2B5EF4-FFF2-40B4-BE49-F238E27FC236}">
                <a16:creationId xmlns:a16="http://schemas.microsoft.com/office/drawing/2014/main" id="{49F98295-072E-5A46-9C5D-8E6BA8B3AC3D}"/>
              </a:ext>
            </a:extLst>
          </p:cNvPr>
          <p:cNvSpPr txBox="1">
            <a:spLocks/>
          </p:cNvSpPr>
          <p:nvPr/>
        </p:nvSpPr>
        <p:spPr>
          <a:xfrm>
            <a:off x="838200" y="953525"/>
            <a:ext cx="10515600" cy="1715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To become familiar and comfortable with the basics in R in order to pursue future learning and develop a greater appreciation of disparities in STEM careers, especially Computer Science </a:t>
            </a:r>
          </a:p>
        </p:txBody>
      </p:sp>
    </p:spTree>
    <p:extLst>
      <p:ext uri="{BB962C8B-B14F-4D97-AF65-F5344CB8AC3E}">
        <p14:creationId xmlns:p14="http://schemas.microsoft.com/office/powerpoint/2010/main" val="148513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a:bodyPr>
          <a:lstStyle/>
          <a:p>
            <a:r>
              <a:rPr lang="en-US" b="1" dirty="0">
                <a:latin typeface="Arial" panose="020B0604020202020204" pitchFamily="34" charset="0"/>
                <a:cs typeface="Arial" panose="020B0604020202020204" pitchFamily="34" charset="0"/>
              </a:rPr>
              <a:t>R and </a:t>
            </a:r>
            <a:r>
              <a:rPr lang="en-US" b="1" dirty="0" err="1">
                <a:latin typeface="Arial" panose="020B0604020202020204" pitchFamily="34" charset="0"/>
                <a:cs typeface="Arial" panose="020B0604020202020204" pitchFamily="34" charset="0"/>
              </a:rPr>
              <a:t>RStudio</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3239163-59EA-3644-9294-4522FE9AC3EE}"/>
              </a:ext>
            </a:extLst>
          </p:cNvPr>
          <p:cNvPicPr>
            <a:picLocks noChangeAspect="1"/>
          </p:cNvPicPr>
          <p:nvPr/>
        </p:nvPicPr>
        <p:blipFill>
          <a:blip r:embed="rId3"/>
          <a:stretch>
            <a:fillRect/>
          </a:stretch>
        </p:blipFill>
        <p:spPr>
          <a:xfrm>
            <a:off x="1219200" y="2224617"/>
            <a:ext cx="2540000" cy="1968500"/>
          </a:xfrm>
          <a:prstGeom prst="rect">
            <a:avLst/>
          </a:prstGeom>
        </p:spPr>
      </p:pic>
      <p:pic>
        <p:nvPicPr>
          <p:cNvPr id="6" name="Picture 5">
            <a:extLst>
              <a:ext uri="{FF2B5EF4-FFF2-40B4-BE49-F238E27FC236}">
                <a16:creationId xmlns:a16="http://schemas.microsoft.com/office/drawing/2014/main" id="{C4C382E7-3CD3-084E-9EFC-E99BA11D2EFE}"/>
              </a:ext>
            </a:extLst>
          </p:cNvPr>
          <p:cNvPicPr>
            <a:picLocks noChangeAspect="1"/>
          </p:cNvPicPr>
          <p:nvPr/>
        </p:nvPicPr>
        <p:blipFill>
          <a:blip r:embed="rId4"/>
          <a:stretch>
            <a:fillRect/>
          </a:stretch>
        </p:blipFill>
        <p:spPr>
          <a:xfrm>
            <a:off x="6318249" y="2388659"/>
            <a:ext cx="4697555" cy="1640416"/>
          </a:xfrm>
          <a:prstGeom prst="rect">
            <a:avLst/>
          </a:prstGeom>
        </p:spPr>
      </p:pic>
      <p:sp>
        <p:nvSpPr>
          <p:cNvPr id="7" name="TextBox 6">
            <a:extLst>
              <a:ext uri="{FF2B5EF4-FFF2-40B4-BE49-F238E27FC236}">
                <a16:creationId xmlns:a16="http://schemas.microsoft.com/office/drawing/2014/main" id="{CF32D917-44D1-5D47-9B0C-07AE32071A33}"/>
              </a:ext>
            </a:extLst>
          </p:cNvPr>
          <p:cNvSpPr txBox="1"/>
          <p:nvPr/>
        </p:nvSpPr>
        <p:spPr>
          <a:xfrm>
            <a:off x="711200" y="4339456"/>
            <a:ext cx="4724400" cy="147732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R is a language and environment for statistical computing and graphics.</a:t>
            </a:r>
          </a:p>
        </p:txBody>
      </p:sp>
      <p:sp>
        <p:nvSpPr>
          <p:cNvPr id="8" name="TextBox 7">
            <a:extLst>
              <a:ext uri="{FF2B5EF4-FFF2-40B4-BE49-F238E27FC236}">
                <a16:creationId xmlns:a16="http://schemas.microsoft.com/office/drawing/2014/main" id="{3B455483-035F-DE4D-919F-E2CEF3734EF8}"/>
              </a:ext>
            </a:extLst>
          </p:cNvPr>
          <p:cNvSpPr txBox="1"/>
          <p:nvPr/>
        </p:nvSpPr>
        <p:spPr>
          <a:xfrm>
            <a:off x="6867138" y="4339456"/>
            <a:ext cx="4342729" cy="1477328"/>
          </a:xfrm>
          <a:prstGeom prst="rect">
            <a:avLst/>
          </a:prstGeom>
          <a:noFill/>
        </p:spPr>
        <p:txBody>
          <a:bodyPr wrap="square" rtlCol="0">
            <a:spAutoFit/>
          </a:bodyPr>
          <a:lstStyle/>
          <a:p>
            <a:r>
              <a:rPr lang="en-US" sz="3000" dirty="0" err="1">
                <a:latin typeface="Arial" panose="020B0604020202020204" pitchFamily="34" charset="0"/>
                <a:cs typeface="Arial" panose="020B0604020202020204" pitchFamily="34" charset="0"/>
              </a:rPr>
              <a:t>RStudio</a:t>
            </a:r>
            <a:r>
              <a:rPr lang="en-US" sz="3000" dirty="0">
                <a:latin typeface="Arial" panose="020B0604020202020204" pitchFamily="34" charset="0"/>
                <a:cs typeface="Arial" panose="020B0604020202020204" pitchFamily="34" charset="0"/>
              </a:rPr>
              <a:t> is an integrated development environment for R</a:t>
            </a:r>
          </a:p>
        </p:txBody>
      </p:sp>
    </p:spTree>
    <p:extLst>
      <p:ext uri="{BB962C8B-B14F-4D97-AF65-F5344CB8AC3E}">
        <p14:creationId xmlns:p14="http://schemas.microsoft.com/office/powerpoint/2010/main" val="2126100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a:bodyPr>
          <a:lstStyle/>
          <a:p>
            <a:r>
              <a:rPr lang="en-US" b="1" dirty="0">
                <a:latin typeface="Arial" panose="020B0604020202020204" pitchFamily="34" charset="0"/>
                <a:cs typeface="Arial" panose="020B0604020202020204" pitchFamily="34" charset="0"/>
              </a:rPr>
              <a:t>R for Beginners</a:t>
            </a:r>
          </a:p>
        </p:txBody>
      </p:sp>
      <p:sp>
        <p:nvSpPr>
          <p:cNvPr id="7" name="TextBox 6">
            <a:extLst>
              <a:ext uri="{FF2B5EF4-FFF2-40B4-BE49-F238E27FC236}">
                <a16:creationId xmlns:a16="http://schemas.microsoft.com/office/drawing/2014/main" id="{CF32D917-44D1-5D47-9B0C-07AE32071A33}"/>
              </a:ext>
            </a:extLst>
          </p:cNvPr>
          <p:cNvSpPr txBox="1"/>
          <p:nvPr/>
        </p:nvSpPr>
        <p:spPr>
          <a:xfrm>
            <a:off x="677332" y="2578389"/>
            <a:ext cx="10803467" cy="2400657"/>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Arial" panose="020B0604020202020204" pitchFamily="34" charset="0"/>
                <a:cs typeface="Arial" panose="020B0604020202020204" pitchFamily="34" charset="0"/>
              </a:rPr>
              <a:t>This is going to be hands-on and hopefully fun!</a:t>
            </a:r>
          </a:p>
          <a:p>
            <a:pPr marL="457200" indent="-457200">
              <a:buFont typeface="Arial" panose="020B0604020202020204" pitchFamily="34" charset="0"/>
              <a:buChar char="•"/>
            </a:pPr>
            <a:r>
              <a:rPr lang="en-US" sz="3000" dirty="0">
                <a:latin typeface="Arial" panose="020B0604020202020204" pitchFamily="34" charset="0"/>
                <a:cs typeface="Arial" panose="020B0604020202020204" pitchFamily="34" charset="0"/>
              </a:rPr>
              <a:t>It’s not going to be perfect or exhaustive (I don’t know everything!!!)</a:t>
            </a:r>
          </a:p>
          <a:p>
            <a:pPr marL="457200" indent="-457200">
              <a:buFont typeface="Arial" panose="020B0604020202020204" pitchFamily="34" charset="0"/>
              <a:buChar char="•"/>
            </a:pPr>
            <a:r>
              <a:rPr lang="en-US" sz="3000" dirty="0">
                <a:latin typeface="Arial" panose="020B0604020202020204" pitchFamily="34" charset="0"/>
                <a:cs typeface="Arial" panose="020B0604020202020204" pitchFamily="34" charset="0"/>
              </a:rPr>
              <a:t>There are many ways to do everything – when in doubt GOOGLE “how do I ______ in </a:t>
            </a:r>
            <a:r>
              <a:rPr lang="en-US" sz="3000">
                <a:latin typeface="Arial" panose="020B0604020202020204" pitchFamily="34" charset="0"/>
                <a:cs typeface="Arial" panose="020B0604020202020204" pitchFamily="34" charset="0"/>
              </a:rPr>
              <a:t>R?”</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750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8" y="291050"/>
            <a:ext cx="10972799" cy="1325563"/>
          </a:xfrm>
        </p:spPr>
        <p:txBody>
          <a:bodyPr>
            <a:normAutofit/>
          </a:bodyPr>
          <a:lstStyle/>
          <a:p>
            <a:r>
              <a:rPr lang="en-US" b="1" dirty="0">
                <a:latin typeface="Arial" panose="020B0604020202020204" pitchFamily="34" charset="0"/>
                <a:cs typeface="Arial" panose="020B0604020202020204" pitchFamily="34" charset="0"/>
              </a:rPr>
              <a:t>Step 1</a:t>
            </a:r>
          </a:p>
        </p:txBody>
      </p:sp>
      <p:sp>
        <p:nvSpPr>
          <p:cNvPr id="9" name="TextBox 8">
            <a:extLst>
              <a:ext uri="{FF2B5EF4-FFF2-40B4-BE49-F238E27FC236}">
                <a16:creationId xmlns:a16="http://schemas.microsoft.com/office/drawing/2014/main" id="{CCD020AA-43C5-CD4C-AF19-36E081C7EBD3}"/>
              </a:ext>
            </a:extLst>
          </p:cNvPr>
          <p:cNvSpPr txBox="1"/>
          <p:nvPr/>
        </p:nvSpPr>
        <p:spPr>
          <a:xfrm>
            <a:off x="999066" y="2053456"/>
            <a:ext cx="11002433" cy="2431435"/>
          </a:xfrm>
          <a:prstGeom prst="rect">
            <a:avLst/>
          </a:prstGeom>
          <a:noFill/>
        </p:spPr>
        <p:txBody>
          <a:bodyPr wrap="square" rtlCol="0">
            <a:spAutoFit/>
          </a:bodyPr>
          <a:lstStyle/>
          <a:p>
            <a:pPr marL="514350" indent="-514350">
              <a:buAutoNum type="arabicPeriod"/>
            </a:pPr>
            <a:r>
              <a:rPr lang="en-US" sz="3000" dirty="0">
                <a:latin typeface="Arial" panose="020B0604020202020204" pitchFamily="34" charset="0"/>
                <a:cs typeface="Arial" panose="020B0604020202020204" pitchFamily="34" charset="0"/>
              </a:rPr>
              <a:t>Download the files from </a:t>
            </a:r>
            <a:r>
              <a:rPr lang="en-US" sz="3000" dirty="0" err="1">
                <a:latin typeface="Arial" panose="020B0604020202020204" pitchFamily="34" charset="0"/>
                <a:cs typeface="Arial" panose="020B0604020202020204" pitchFamily="34" charset="0"/>
              </a:rPr>
              <a:t>Github</a:t>
            </a:r>
            <a:r>
              <a:rPr lang="en-US" sz="3000" dirty="0">
                <a:latin typeface="Arial" panose="020B0604020202020204" pitchFamily="34" charset="0"/>
                <a:cs typeface="Arial" panose="020B0604020202020204" pitchFamily="34" charset="0"/>
              </a:rPr>
              <a:t> </a:t>
            </a:r>
            <a:r>
              <a:rPr lang="en-US" sz="3000" dirty="0">
                <a:latin typeface="Arial" panose="020B0604020202020204" pitchFamily="34" charset="0"/>
                <a:cs typeface="Arial" panose="020B0604020202020204" pitchFamily="34" charset="0"/>
                <a:sym typeface="Wingdings" pitchFamily="2" charset="2"/>
              </a:rPr>
              <a:t> move folder to Desktop</a:t>
            </a:r>
            <a:r>
              <a:rPr lang="en-US" sz="3000" dirty="0">
                <a:latin typeface="Arial" panose="020B0604020202020204" pitchFamily="34" charset="0"/>
                <a:cs typeface="Arial" panose="020B0604020202020204" pitchFamily="34" charset="0"/>
              </a:rPr>
              <a:t> </a:t>
            </a:r>
            <a:r>
              <a:rPr lang="en-US" sz="3200" dirty="0">
                <a:hlinkClick r:id="rId3"/>
              </a:rPr>
              <a:t>https://github.com/alldayscientess/RLadies</a:t>
            </a:r>
            <a:endParaRPr lang="en-US" sz="3000" dirty="0">
              <a:latin typeface="Arial" panose="020B0604020202020204" pitchFamily="34" charset="0"/>
              <a:cs typeface="Arial" panose="020B0604020202020204" pitchFamily="34" charset="0"/>
            </a:endParaRPr>
          </a:p>
          <a:p>
            <a:pPr marL="514350" indent="-514350">
              <a:buAutoNum type="arabicPeriod"/>
            </a:pPr>
            <a:r>
              <a:rPr lang="en-US" sz="3000" dirty="0">
                <a:latin typeface="Arial" panose="020B0604020202020204" pitchFamily="34" charset="0"/>
                <a:cs typeface="Arial" panose="020B0604020202020204" pitchFamily="34" charset="0"/>
              </a:rPr>
              <a:t>Open </a:t>
            </a:r>
            <a:r>
              <a:rPr lang="en-US" sz="3000" dirty="0" err="1">
                <a:latin typeface="Arial" panose="020B0604020202020204" pitchFamily="34" charset="0"/>
                <a:cs typeface="Arial" panose="020B0604020202020204" pitchFamily="34" charset="0"/>
              </a:rPr>
              <a:t>RStudio</a:t>
            </a:r>
            <a:endParaRPr lang="en-US" sz="3000" dirty="0">
              <a:latin typeface="Arial" panose="020B0604020202020204" pitchFamily="34" charset="0"/>
              <a:cs typeface="Arial" panose="020B0604020202020204" pitchFamily="34" charset="0"/>
            </a:endParaRPr>
          </a:p>
          <a:p>
            <a:pPr marL="514350" indent="-514350">
              <a:buAutoNum type="arabicPeriod"/>
            </a:pPr>
            <a:r>
              <a:rPr lang="en-US" sz="3000" dirty="0">
                <a:latin typeface="Arial" panose="020B0604020202020204" pitchFamily="34" charset="0"/>
                <a:cs typeface="Arial" panose="020B0604020202020204" pitchFamily="34" charset="0"/>
              </a:rPr>
              <a:t>Set working directory</a:t>
            </a:r>
          </a:p>
          <a:p>
            <a:pPr marL="514350" indent="-514350">
              <a:buFontTx/>
              <a:buAutoNum type="arabicPeriod"/>
            </a:pPr>
            <a:r>
              <a:rPr lang="en-US" sz="3000" dirty="0">
                <a:latin typeface="Arial" panose="020B0604020202020204" pitchFamily="34" charset="0"/>
                <a:cs typeface="Arial" panose="020B0604020202020204" pitchFamily="34" charset="0"/>
              </a:rPr>
              <a:t>Open R code</a:t>
            </a:r>
          </a:p>
        </p:txBody>
      </p:sp>
    </p:spTree>
    <p:extLst>
      <p:ext uri="{BB962C8B-B14F-4D97-AF65-F5344CB8AC3E}">
        <p14:creationId xmlns:p14="http://schemas.microsoft.com/office/powerpoint/2010/main" val="118069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2CAED7-F48E-984D-A0DC-444737A81D13}"/>
              </a:ext>
            </a:extLst>
          </p:cNvPr>
          <p:cNvSpPr txBox="1"/>
          <p:nvPr/>
        </p:nvSpPr>
        <p:spPr>
          <a:xfrm>
            <a:off x="270298" y="1121065"/>
            <a:ext cx="7596951" cy="553998"/>
          </a:xfrm>
          <a:prstGeom prst="rect">
            <a:avLst/>
          </a:prstGeom>
          <a:noFill/>
        </p:spPr>
        <p:txBody>
          <a:bodyPr wrap="none" rtlCol="0">
            <a:spAutoFit/>
          </a:bodyPr>
          <a:lstStyle/>
          <a:p>
            <a:r>
              <a:rPr lang="en-US" sz="3000" dirty="0">
                <a:latin typeface="Arial" panose="020B0604020202020204" pitchFamily="34" charset="0"/>
                <a:cs typeface="Arial" panose="020B0604020202020204" pitchFamily="34" charset="0"/>
              </a:rPr>
              <a:t>MAC: </a:t>
            </a:r>
            <a:r>
              <a:rPr lang="en-US" sz="3000" dirty="0" err="1">
                <a:latin typeface="Arial" panose="020B0604020202020204" pitchFamily="34" charset="0"/>
                <a:cs typeface="Arial" panose="020B0604020202020204" pitchFamily="34" charset="0"/>
              </a:rPr>
              <a:t>setwd</a:t>
            </a:r>
            <a:r>
              <a:rPr lang="en-US" sz="3000" dirty="0">
                <a:latin typeface="Arial" panose="020B0604020202020204" pitchFamily="34" charset="0"/>
                <a:cs typeface="Arial" panose="020B0604020202020204" pitchFamily="34" charset="0"/>
              </a:rPr>
              <a:t>(“/Users/</a:t>
            </a:r>
            <a:r>
              <a:rPr lang="en-US" sz="3000" dirty="0" err="1">
                <a:latin typeface="Arial" panose="020B0604020202020204" pitchFamily="34" charset="0"/>
                <a:cs typeface="Arial" panose="020B0604020202020204" pitchFamily="34" charset="0"/>
              </a:rPr>
              <a:t>tess</a:t>
            </a:r>
            <a:r>
              <a:rPr lang="en-US" sz="3000" dirty="0">
                <a:latin typeface="Arial" panose="020B0604020202020204" pitchFamily="34" charset="0"/>
                <a:cs typeface="Arial" panose="020B0604020202020204" pitchFamily="34" charset="0"/>
              </a:rPr>
              <a:t>/Desktop/</a:t>
            </a:r>
            <a:r>
              <a:rPr lang="en-US" sz="3000" dirty="0" err="1">
                <a:latin typeface="Arial" panose="020B0604020202020204" pitchFamily="34" charset="0"/>
                <a:cs typeface="Arial" panose="020B0604020202020204" pitchFamily="34" charset="0"/>
              </a:rPr>
              <a:t>Rladies</a:t>
            </a:r>
            <a:r>
              <a:rPr lang="en-US" sz="3000" dirty="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EA41EC99-C518-D747-B996-59C07F443C9A}"/>
              </a:ext>
            </a:extLst>
          </p:cNvPr>
          <p:cNvSpPr txBox="1"/>
          <p:nvPr/>
        </p:nvSpPr>
        <p:spPr>
          <a:xfrm>
            <a:off x="206178" y="2083362"/>
            <a:ext cx="7661072" cy="553998"/>
          </a:xfrm>
          <a:prstGeom prst="rect">
            <a:avLst/>
          </a:prstGeom>
          <a:noFill/>
        </p:spPr>
        <p:txBody>
          <a:bodyPr wrap="none" rtlCol="0">
            <a:spAutoFit/>
          </a:bodyPr>
          <a:lstStyle/>
          <a:p>
            <a:r>
              <a:rPr lang="en-US" sz="3000" dirty="0">
                <a:latin typeface="Arial" panose="020B0604020202020204" pitchFamily="34" charset="0"/>
                <a:cs typeface="Arial" panose="020B0604020202020204" pitchFamily="34" charset="0"/>
              </a:rPr>
              <a:t>PC: </a:t>
            </a:r>
            <a:r>
              <a:rPr lang="en-US" sz="3000" dirty="0" err="1">
                <a:latin typeface="Arial" panose="020B0604020202020204" pitchFamily="34" charset="0"/>
                <a:cs typeface="Arial" panose="020B0604020202020204" pitchFamily="34" charset="0"/>
              </a:rPr>
              <a:t>setwd</a:t>
            </a:r>
            <a:r>
              <a:rPr lang="en-US" sz="3000" dirty="0">
                <a:latin typeface="Arial" panose="020B0604020202020204" pitchFamily="34" charset="0"/>
                <a:cs typeface="Arial" panose="020B0604020202020204" pitchFamily="34" charset="0"/>
              </a:rPr>
              <a:t>(“C:/Users/</a:t>
            </a:r>
            <a:r>
              <a:rPr lang="en-US" sz="3000" dirty="0" err="1">
                <a:latin typeface="Arial" panose="020B0604020202020204" pitchFamily="34" charset="0"/>
                <a:cs typeface="Arial" panose="020B0604020202020204" pitchFamily="34" charset="0"/>
              </a:rPr>
              <a:t>tess</a:t>
            </a:r>
            <a:r>
              <a:rPr lang="en-US" sz="3000" dirty="0">
                <a:latin typeface="Arial" panose="020B0604020202020204" pitchFamily="34" charset="0"/>
                <a:cs typeface="Arial" panose="020B0604020202020204" pitchFamily="34" charset="0"/>
              </a:rPr>
              <a:t>/Desktop/</a:t>
            </a:r>
            <a:r>
              <a:rPr lang="en-US" sz="3000" dirty="0" err="1">
                <a:latin typeface="Arial" panose="020B0604020202020204" pitchFamily="34" charset="0"/>
                <a:cs typeface="Arial" panose="020B0604020202020204" pitchFamily="34" charset="0"/>
              </a:rPr>
              <a:t>Rladies</a:t>
            </a:r>
            <a:r>
              <a:rPr lang="en-US" sz="3000"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5F4F052D-B74C-7D48-8D49-68B3D1A97BDD}"/>
              </a:ext>
            </a:extLst>
          </p:cNvPr>
          <p:cNvPicPr>
            <a:picLocks noChangeAspect="1"/>
          </p:cNvPicPr>
          <p:nvPr/>
        </p:nvPicPr>
        <p:blipFill>
          <a:blip r:embed="rId3"/>
          <a:stretch>
            <a:fillRect/>
          </a:stretch>
        </p:blipFill>
        <p:spPr>
          <a:xfrm>
            <a:off x="833196" y="3319979"/>
            <a:ext cx="10413925" cy="2915899"/>
          </a:xfrm>
          <a:prstGeom prst="rect">
            <a:avLst/>
          </a:prstGeom>
        </p:spPr>
      </p:pic>
    </p:spTree>
    <p:extLst>
      <p:ext uri="{BB962C8B-B14F-4D97-AF65-F5344CB8AC3E}">
        <p14:creationId xmlns:p14="http://schemas.microsoft.com/office/powerpoint/2010/main" val="792522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10953</TotalTime>
  <Words>1148</Words>
  <Application>Microsoft Macintosh PowerPoint</Application>
  <PresentationFormat>Widescreen</PresentationFormat>
  <Paragraphs>181</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Wingdings</vt:lpstr>
      <vt:lpstr>Office Theme</vt:lpstr>
      <vt:lpstr>PowerPoint Presentation</vt:lpstr>
      <vt:lpstr>Introduction</vt:lpstr>
      <vt:lpstr>RLadies Global #BlackLivesMatter </vt:lpstr>
      <vt:lpstr>PowerPoint Presentation</vt:lpstr>
      <vt:lpstr>Objectives</vt:lpstr>
      <vt:lpstr>R and RStudio</vt:lpstr>
      <vt:lpstr>R for Beginners</vt:lpstr>
      <vt:lpstr>Step 1</vt:lpstr>
      <vt:lpstr>PowerPoint Presentation</vt:lpstr>
      <vt:lpstr>Step 2 RLadies_R_for_Beginners_Intro.R </vt:lpstr>
      <vt:lpstr>Different variables contain different types of data</vt:lpstr>
      <vt:lpstr>R is a weakly typed language</vt:lpstr>
      <vt:lpstr>Data Types - Vectors</vt:lpstr>
      <vt:lpstr>Data Types - Matrices</vt:lpstr>
      <vt:lpstr>Data Types – Data Frames (Advanced Matrices)</vt:lpstr>
      <vt:lpstr>PowerPoint Presentation</vt:lpstr>
      <vt:lpstr>Step 3 RLadies_R_for_Beginners_DataAnalysis.R</vt:lpstr>
      <vt:lpstr>Step 4 RLadies_R_for_Beginners_Barplots.R </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107</cp:revision>
  <dcterms:created xsi:type="dcterms:W3CDTF">2017-02-21T18:26:34Z</dcterms:created>
  <dcterms:modified xsi:type="dcterms:W3CDTF">2020-06-10T00:41:50Z</dcterms:modified>
</cp:coreProperties>
</file>